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882" r:id="rId2"/>
    <p:sldMasterId id="2147483906" r:id="rId3"/>
    <p:sldMasterId id="2147483935" r:id="rId4"/>
  </p:sldMasterIdLst>
  <p:notesMasterIdLst>
    <p:notesMasterId r:id="rId34"/>
  </p:notesMasterIdLst>
  <p:sldIdLst>
    <p:sldId id="272" r:id="rId5"/>
    <p:sldId id="304" r:id="rId6"/>
    <p:sldId id="330" r:id="rId7"/>
    <p:sldId id="311" r:id="rId8"/>
    <p:sldId id="312" r:id="rId9"/>
    <p:sldId id="322" r:id="rId10"/>
    <p:sldId id="315" r:id="rId11"/>
    <p:sldId id="328" r:id="rId12"/>
    <p:sldId id="308" r:id="rId13"/>
    <p:sldId id="309" r:id="rId14"/>
    <p:sldId id="331" r:id="rId15"/>
    <p:sldId id="310" r:id="rId16"/>
    <p:sldId id="342" r:id="rId17"/>
    <p:sldId id="343" r:id="rId18"/>
    <p:sldId id="341" r:id="rId19"/>
    <p:sldId id="319" r:id="rId20"/>
    <p:sldId id="327" r:id="rId21"/>
    <p:sldId id="338" r:id="rId22"/>
    <p:sldId id="334" r:id="rId23"/>
    <p:sldId id="344" r:id="rId24"/>
    <p:sldId id="313" r:id="rId25"/>
    <p:sldId id="335" r:id="rId26"/>
    <p:sldId id="332" r:id="rId27"/>
    <p:sldId id="305" r:id="rId28"/>
    <p:sldId id="336" r:id="rId29"/>
    <p:sldId id="339" r:id="rId30"/>
    <p:sldId id="340" r:id="rId31"/>
    <p:sldId id="299" r:id="rId32"/>
    <p:sldId id="316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Nenosaukta sadaļa" id="{8A02E5B3-51C6-452B-A8F9-E43B519B4223}">
          <p14:sldIdLst>
            <p14:sldId id="272"/>
            <p14:sldId id="273"/>
            <p14:sldId id="276"/>
            <p14:sldId id="274"/>
            <p14:sldId id="258"/>
            <p14:sldId id="269"/>
            <p14:sldId id="270"/>
            <p14:sldId id="292"/>
            <p14:sldId id="293"/>
            <p14:sldId id="275"/>
            <p14:sldId id="296"/>
            <p14:sldId id="286"/>
            <p14:sldId id="287"/>
            <p14:sldId id="288"/>
            <p14:sldId id="289"/>
            <p14:sldId id="297"/>
            <p14:sldId id="277"/>
            <p14:sldId id="278"/>
            <p14:sldId id="279"/>
            <p14:sldId id="280"/>
            <p14:sldId id="285"/>
            <p14:sldId id="281"/>
            <p14:sldId id="283"/>
            <p14:sldId id="290"/>
            <p14:sldId id="291"/>
            <p14:sldId id="298"/>
            <p14:sldId id="300"/>
            <p14:sldId id="303"/>
            <p14:sldId id="301"/>
            <p14:sldId id="302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Tumšs stils 2 - izcēlums 5/izcēlum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Vidējs stils 4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86410"/>
  </p:normalViewPr>
  <p:slideViewPr>
    <p:cSldViewPr snapToGrid="0">
      <p:cViewPr varScale="1">
        <p:scale>
          <a:sx n="104" d="100"/>
          <a:sy n="104" d="100"/>
        </p:scale>
        <p:origin x="-77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F9CE3-9BF0-48BD-BC3A-FFDFE1563DE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A664159-5D12-4387-95B6-3D4E0C974B3A}">
      <dgm:prSet phldrT="[Text]"/>
      <dgm:spPr/>
      <dgm:t>
        <a:bodyPr/>
        <a:lstStyle/>
        <a:p>
          <a:r>
            <a:rPr lang="lv-LV" b="1" dirty="0" smtClean="0"/>
            <a:t>Pārvaldības struktūras reforma </a:t>
          </a:r>
          <a:endParaRPr lang="lv-LV" dirty="0"/>
        </a:p>
      </dgm:t>
    </dgm:pt>
    <dgm:pt modelId="{C24FD8B9-DE5E-4AD9-ACA9-6D8F8E467BCC}" type="parTrans" cxnId="{AA9C3134-CC3F-4474-9CD7-1EB6DACBE8AB}">
      <dgm:prSet/>
      <dgm:spPr/>
      <dgm:t>
        <a:bodyPr/>
        <a:lstStyle/>
        <a:p>
          <a:endParaRPr lang="lv-LV"/>
        </a:p>
      </dgm:t>
    </dgm:pt>
    <dgm:pt modelId="{E511C96F-FA19-4E81-9905-C37AE3351F50}" type="sibTrans" cxnId="{AA9C3134-CC3F-4474-9CD7-1EB6DACBE8A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lv-LV"/>
        </a:p>
      </dgm:t>
    </dgm:pt>
    <dgm:pt modelId="{FA9C0EBD-A64A-4C86-AB79-08E134A67F63}">
      <dgm:prSet phldrT="[Text]"/>
      <dgm:spPr/>
      <dgm:t>
        <a:bodyPr/>
        <a:lstStyle/>
        <a:p>
          <a:r>
            <a:rPr lang="lv-LV" b="1" dirty="0" smtClean="0"/>
            <a:t>Finanšu pārvaldības reforma</a:t>
          </a:r>
          <a:endParaRPr lang="lv-LV" dirty="0"/>
        </a:p>
      </dgm:t>
    </dgm:pt>
    <dgm:pt modelId="{B3B90B64-9CFA-468E-9DF4-E56D2B69F42B}" type="parTrans" cxnId="{0F9C3126-814F-4D81-A582-186005623646}">
      <dgm:prSet/>
      <dgm:spPr/>
      <dgm:t>
        <a:bodyPr/>
        <a:lstStyle/>
        <a:p>
          <a:endParaRPr lang="lv-LV"/>
        </a:p>
      </dgm:t>
    </dgm:pt>
    <dgm:pt modelId="{D4DB424B-0B75-4E11-9F8C-4982C6E38B2A}" type="sibTrans" cxnId="{0F9C3126-814F-4D81-A582-186005623646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lv-LV"/>
        </a:p>
      </dgm:t>
    </dgm:pt>
    <dgm:pt modelId="{4AABD6A8-B1D5-4867-9C00-2B2EB3144D49}">
      <dgm:prSet phldrT="[Text]"/>
      <dgm:spPr/>
      <dgm:t>
        <a:bodyPr/>
        <a:lstStyle/>
        <a:p>
          <a:r>
            <a:rPr lang="lv-LV" b="1" dirty="0" smtClean="0"/>
            <a:t>Teritoriālās organizācijas reforma</a:t>
          </a:r>
          <a:endParaRPr lang="lv-LV" dirty="0"/>
        </a:p>
      </dgm:t>
    </dgm:pt>
    <dgm:pt modelId="{BBB301B2-9ED6-4D4A-B008-6E5E22C40C47}" type="sibTrans" cxnId="{8112B0CD-AE2C-49B3-B411-AA40DAE308F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lv-LV"/>
        </a:p>
      </dgm:t>
    </dgm:pt>
    <dgm:pt modelId="{604E1B4C-14E6-452B-B0E6-5A197233CB60}" type="parTrans" cxnId="{8112B0CD-AE2C-49B3-B411-AA40DAE308FE}">
      <dgm:prSet/>
      <dgm:spPr/>
      <dgm:t>
        <a:bodyPr/>
        <a:lstStyle/>
        <a:p>
          <a:endParaRPr lang="lv-LV"/>
        </a:p>
      </dgm:t>
    </dgm:pt>
    <dgm:pt modelId="{FA348421-DA23-4BC5-BBCE-444038CC150B}" type="pres">
      <dgm:prSet presAssocID="{E72F9CE3-9BF0-48BD-BC3A-FFDFE1563D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A799DAC-4A05-4B19-812C-3F34EC656075}" type="pres">
      <dgm:prSet presAssocID="{8A664159-5D12-4387-95B6-3D4E0C974B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46D864E-C00E-46C0-B498-E1F4F6C87F3C}" type="pres">
      <dgm:prSet presAssocID="{E511C96F-FA19-4E81-9905-C37AE3351F50}" presName="sibTrans" presStyleLbl="sibTrans2D1" presStyleIdx="0" presStyleCnt="3"/>
      <dgm:spPr/>
      <dgm:t>
        <a:bodyPr/>
        <a:lstStyle/>
        <a:p>
          <a:endParaRPr lang="lv-LV"/>
        </a:p>
      </dgm:t>
    </dgm:pt>
    <dgm:pt modelId="{F028AFD0-968B-4559-AA90-DFC609A1F03C}" type="pres">
      <dgm:prSet presAssocID="{E511C96F-FA19-4E81-9905-C37AE3351F50}" presName="connectorText" presStyleLbl="sibTrans2D1" presStyleIdx="0" presStyleCnt="3"/>
      <dgm:spPr/>
      <dgm:t>
        <a:bodyPr/>
        <a:lstStyle/>
        <a:p>
          <a:endParaRPr lang="lv-LV"/>
        </a:p>
      </dgm:t>
    </dgm:pt>
    <dgm:pt modelId="{8E44221E-A41A-4CCB-959F-ACFE22FF2098}" type="pres">
      <dgm:prSet presAssocID="{FA9C0EBD-A64A-4C86-AB79-08E134A67F6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CB7905F-A2BB-4FA5-AA8D-DD758B6A8663}" type="pres">
      <dgm:prSet presAssocID="{D4DB424B-0B75-4E11-9F8C-4982C6E38B2A}" presName="sibTrans" presStyleLbl="sibTrans2D1" presStyleIdx="1" presStyleCnt="3"/>
      <dgm:spPr/>
      <dgm:t>
        <a:bodyPr/>
        <a:lstStyle/>
        <a:p>
          <a:endParaRPr lang="lv-LV"/>
        </a:p>
      </dgm:t>
    </dgm:pt>
    <dgm:pt modelId="{5DE48F91-EB37-4780-8367-09AF332A0F8E}" type="pres">
      <dgm:prSet presAssocID="{D4DB424B-0B75-4E11-9F8C-4982C6E38B2A}" presName="connectorText" presStyleLbl="sibTrans2D1" presStyleIdx="1" presStyleCnt="3"/>
      <dgm:spPr/>
      <dgm:t>
        <a:bodyPr/>
        <a:lstStyle/>
        <a:p>
          <a:endParaRPr lang="lv-LV"/>
        </a:p>
      </dgm:t>
    </dgm:pt>
    <dgm:pt modelId="{7478213A-3B69-4127-B113-75F6BAA5E10F}" type="pres">
      <dgm:prSet presAssocID="{4AABD6A8-B1D5-4867-9C00-2B2EB3144D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E4031C5-FF47-4D18-930D-BCDC40105C17}" type="pres">
      <dgm:prSet presAssocID="{BBB301B2-9ED6-4D4A-B008-6E5E22C40C47}" presName="sibTrans" presStyleLbl="sibTrans2D1" presStyleIdx="2" presStyleCnt="3"/>
      <dgm:spPr/>
      <dgm:t>
        <a:bodyPr/>
        <a:lstStyle/>
        <a:p>
          <a:endParaRPr lang="lv-LV"/>
        </a:p>
      </dgm:t>
    </dgm:pt>
    <dgm:pt modelId="{04ED87E8-D25D-43E0-8CEB-EA6D49068464}" type="pres">
      <dgm:prSet presAssocID="{BBB301B2-9ED6-4D4A-B008-6E5E22C40C47}" presName="connectorText" presStyleLbl="sibTrans2D1" presStyleIdx="2" presStyleCnt="3"/>
      <dgm:spPr/>
      <dgm:t>
        <a:bodyPr/>
        <a:lstStyle/>
        <a:p>
          <a:endParaRPr lang="lv-LV"/>
        </a:p>
      </dgm:t>
    </dgm:pt>
  </dgm:ptLst>
  <dgm:cxnLst>
    <dgm:cxn modelId="{11B04829-4D86-4903-A1E8-93089B71228F}" type="presOf" srcId="{D4DB424B-0B75-4E11-9F8C-4982C6E38B2A}" destId="{BCB7905F-A2BB-4FA5-AA8D-DD758B6A8663}" srcOrd="0" destOrd="0" presId="urn:microsoft.com/office/officeart/2005/8/layout/cycle2"/>
    <dgm:cxn modelId="{D876F678-6D0B-434C-8976-98309D5A349C}" type="presOf" srcId="{BBB301B2-9ED6-4D4A-B008-6E5E22C40C47}" destId="{04ED87E8-D25D-43E0-8CEB-EA6D49068464}" srcOrd="1" destOrd="0" presId="urn:microsoft.com/office/officeart/2005/8/layout/cycle2"/>
    <dgm:cxn modelId="{E968517A-E296-4D78-901C-34197B91F14B}" type="presOf" srcId="{D4DB424B-0B75-4E11-9F8C-4982C6E38B2A}" destId="{5DE48F91-EB37-4780-8367-09AF332A0F8E}" srcOrd="1" destOrd="0" presId="urn:microsoft.com/office/officeart/2005/8/layout/cycle2"/>
    <dgm:cxn modelId="{016C0C8D-83C1-4F22-8078-C9CD4663CC8B}" type="presOf" srcId="{E511C96F-FA19-4E81-9905-C37AE3351F50}" destId="{F028AFD0-968B-4559-AA90-DFC609A1F03C}" srcOrd="1" destOrd="0" presId="urn:microsoft.com/office/officeart/2005/8/layout/cycle2"/>
    <dgm:cxn modelId="{AA9C3134-CC3F-4474-9CD7-1EB6DACBE8AB}" srcId="{E72F9CE3-9BF0-48BD-BC3A-FFDFE1563DE6}" destId="{8A664159-5D12-4387-95B6-3D4E0C974B3A}" srcOrd="0" destOrd="0" parTransId="{C24FD8B9-DE5E-4AD9-ACA9-6D8F8E467BCC}" sibTransId="{E511C96F-FA19-4E81-9905-C37AE3351F50}"/>
    <dgm:cxn modelId="{0A03D84A-715C-4A91-AF7A-42F05F9F7E5A}" type="presOf" srcId="{E511C96F-FA19-4E81-9905-C37AE3351F50}" destId="{346D864E-C00E-46C0-B498-E1F4F6C87F3C}" srcOrd="0" destOrd="0" presId="urn:microsoft.com/office/officeart/2005/8/layout/cycle2"/>
    <dgm:cxn modelId="{8112B0CD-AE2C-49B3-B411-AA40DAE308FE}" srcId="{E72F9CE3-9BF0-48BD-BC3A-FFDFE1563DE6}" destId="{4AABD6A8-B1D5-4867-9C00-2B2EB3144D49}" srcOrd="2" destOrd="0" parTransId="{604E1B4C-14E6-452B-B0E6-5A197233CB60}" sibTransId="{BBB301B2-9ED6-4D4A-B008-6E5E22C40C47}"/>
    <dgm:cxn modelId="{C480485D-B848-4FC5-8DC9-AB6654F3DDE7}" type="presOf" srcId="{8A664159-5D12-4387-95B6-3D4E0C974B3A}" destId="{6A799DAC-4A05-4B19-812C-3F34EC656075}" srcOrd="0" destOrd="0" presId="urn:microsoft.com/office/officeart/2005/8/layout/cycle2"/>
    <dgm:cxn modelId="{28C613B1-0833-4D83-91E4-3AE9AC44DFEF}" type="presOf" srcId="{E72F9CE3-9BF0-48BD-BC3A-FFDFE1563DE6}" destId="{FA348421-DA23-4BC5-BBCE-444038CC150B}" srcOrd="0" destOrd="0" presId="urn:microsoft.com/office/officeart/2005/8/layout/cycle2"/>
    <dgm:cxn modelId="{0F9C3126-814F-4D81-A582-186005623646}" srcId="{E72F9CE3-9BF0-48BD-BC3A-FFDFE1563DE6}" destId="{FA9C0EBD-A64A-4C86-AB79-08E134A67F63}" srcOrd="1" destOrd="0" parTransId="{B3B90B64-9CFA-468E-9DF4-E56D2B69F42B}" sibTransId="{D4DB424B-0B75-4E11-9F8C-4982C6E38B2A}"/>
    <dgm:cxn modelId="{21DC663C-D355-4026-931A-80729A94B78E}" type="presOf" srcId="{4AABD6A8-B1D5-4867-9C00-2B2EB3144D49}" destId="{7478213A-3B69-4127-B113-75F6BAA5E10F}" srcOrd="0" destOrd="0" presId="urn:microsoft.com/office/officeart/2005/8/layout/cycle2"/>
    <dgm:cxn modelId="{FE4C8C56-2875-4F2B-91E0-565E132FF4E9}" type="presOf" srcId="{BBB301B2-9ED6-4D4A-B008-6E5E22C40C47}" destId="{3E4031C5-FF47-4D18-930D-BCDC40105C17}" srcOrd="0" destOrd="0" presId="urn:microsoft.com/office/officeart/2005/8/layout/cycle2"/>
    <dgm:cxn modelId="{E46B2C27-B2B3-4309-AC49-CE575352D206}" type="presOf" srcId="{FA9C0EBD-A64A-4C86-AB79-08E134A67F63}" destId="{8E44221E-A41A-4CCB-959F-ACFE22FF2098}" srcOrd="0" destOrd="0" presId="urn:microsoft.com/office/officeart/2005/8/layout/cycle2"/>
    <dgm:cxn modelId="{48D69D46-7151-4E92-BE90-8575DC7D96DE}" type="presParOf" srcId="{FA348421-DA23-4BC5-BBCE-444038CC150B}" destId="{6A799DAC-4A05-4B19-812C-3F34EC656075}" srcOrd="0" destOrd="0" presId="urn:microsoft.com/office/officeart/2005/8/layout/cycle2"/>
    <dgm:cxn modelId="{B3C9E416-EDCE-4992-82D1-D8587AF8AE98}" type="presParOf" srcId="{FA348421-DA23-4BC5-BBCE-444038CC150B}" destId="{346D864E-C00E-46C0-B498-E1F4F6C87F3C}" srcOrd="1" destOrd="0" presId="urn:microsoft.com/office/officeart/2005/8/layout/cycle2"/>
    <dgm:cxn modelId="{E7852B3D-0462-4143-85B7-772CD65A02D9}" type="presParOf" srcId="{346D864E-C00E-46C0-B498-E1F4F6C87F3C}" destId="{F028AFD0-968B-4559-AA90-DFC609A1F03C}" srcOrd="0" destOrd="0" presId="urn:microsoft.com/office/officeart/2005/8/layout/cycle2"/>
    <dgm:cxn modelId="{1F7CA361-E901-422D-8AA3-3C4DAC640554}" type="presParOf" srcId="{FA348421-DA23-4BC5-BBCE-444038CC150B}" destId="{8E44221E-A41A-4CCB-959F-ACFE22FF2098}" srcOrd="2" destOrd="0" presId="urn:microsoft.com/office/officeart/2005/8/layout/cycle2"/>
    <dgm:cxn modelId="{29D45474-D593-4477-A391-D3094C949F01}" type="presParOf" srcId="{FA348421-DA23-4BC5-BBCE-444038CC150B}" destId="{BCB7905F-A2BB-4FA5-AA8D-DD758B6A8663}" srcOrd="3" destOrd="0" presId="urn:microsoft.com/office/officeart/2005/8/layout/cycle2"/>
    <dgm:cxn modelId="{D3AF6037-543D-4725-BAD7-D15338DA4AB8}" type="presParOf" srcId="{BCB7905F-A2BB-4FA5-AA8D-DD758B6A8663}" destId="{5DE48F91-EB37-4780-8367-09AF332A0F8E}" srcOrd="0" destOrd="0" presId="urn:microsoft.com/office/officeart/2005/8/layout/cycle2"/>
    <dgm:cxn modelId="{A898473B-74E0-43A3-BD35-F0490C4FCBD6}" type="presParOf" srcId="{FA348421-DA23-4BC5-BBCE-444038CC150B}" destId="{7478213A-3B69-4127-B113-75F6BAA5E10F}" srcOrd="4" destOrd="0" presId="urn:microsoft.com/office/officeart/2005/8/layout/cycle2"/>
    <dgm:cxn modelId="{462B2EAC-7AD3-412C-BFEB-567B577DFF78}" type="presParOf" srcId="{FA348421-DA23-4BC5-BBCE-444038CC150B}" destId="{3E4031C5-FF47-4D18-930D-BCDC40105C17}" srcOrd="5" destOrd="0" presId="urn:microsoft.com/office/officeart/2005/8/layout/cycle2"/>
    <dgm:cxn modelId="{96A09388-AD0D-477B-AA8E-95477668C5AC}" type="presParOf" srcId="{3E4031C5-FF47-4D18-930D-BCDC40105C17}" destId="{04ED87E8-D25D-43E0-8CEB-EA6D490684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99DAC-4A05-4B19-812C-3F34EC656075}">
      <dsp:nvSpPr>
        <dsp:cNvPr id="0" name=""/>
        <dsp:cNvSpPr/>
      </dsp:nvSpPr>
      <dsp:spPr>
        <a:xfrm>
          <a:off x="1443016" y="71184"/>
          <a:ext cx="1919329" cy="1919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/>
            <a:t>Pārvaldības struktūras reforma </a:t>
          </a:r>
          <a:endParaRPr lang="lv-LV" sz="1500" kern="1200" dirty="0"/>
        </a:p>
      </dsp:txBody>
      <dsp:txXfrm>
        <a:off x="1443016" y="71184"/>
        <a:ext cx="1919329" cy="1919329"/>
      </dsp:txXfrm>
    </dsp:sp>
    <dsp:sp modelId="{346D864E-C00E-46C0-B498-E1F4F6C87F3C}">
      <dsp:nvSpPr>
        <dsp:cNvPr id="0" name=""/>
        <dsp:cNvSpPr/>
      </dsp:nvSpPr>
      <dsp:spPr>
        <a:xfrm rot="3600000">
          <a:off x="2860808" y="1943232"/>
          <a:ext cx="511265" cy="64777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200" kern="1200"/>
        </a:p>
      </dsp:txBody>
      <dsp:txXfrm rot="3600000">
        <a:off x="2860808" y="1943232"/>
        <a:ext cx="511265" cy="647773"/>
      </dsp:txXfrm>
    </dsp:sp>
    <dsp:sp modelId="{8E44221E-A41A-4CCB-959F-ACFE22FF2098}">
      <dsp:nvSpPr>
        <dsp:cNvPr id="0" name=""/>
        <dsp:cNvSpPr/>
      </dsp:nvSpPr>
      <dsp:spPr>
        <a:xfrm>
          <a:off x="2885007" y="2568786"/>
          <a:ext cx="1919329" cy="1919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/>
            <a:t>Finanšu pārvaldības reforma</a:t>
          </a:r>
          <a:endParaRPr lang="lv-LV" sz="1500" kern="1200" dirty="0"/>
        </a:p>
      </dsp:txBody>
      <dsp:txXfrm>
        <a:off x="2885007" y="2568786"/>
        <a:ext cx="1919329" cy="1919329"/>
      </dsp:txXfrm>
    </dsp:sp>
    <dsp:sp modelId="{BCB7905F-A2BB-4FA5-AA8D-DD758B6A8663}">
      <dsp:nvSpPr>
        <dsp:cNvPr id="0" name=""/>
        <dsp:cNvSpPr/>
      </dsp:nvSpPr>
      <dsp:spPr>
        <a:xfrm rot="10800000">
          <a:off x="2161517" y="3204563"/>
          <a:ext cx="511265" cy="64777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200" kern="1200"/>
        </a:p>
      </dsp:txBody>
      <dsp:txXfrm rot="10800000">
        <a:off x="2161517" y="3204563"/>
        <a:ext cx="511265" cy="647773"/>
      </dsp:txXfrm>
    </dsp:sp>
    <dsp:sp modelId="{7478213A-3B69-4127-B113-75F6BAA5E10F}">
      <dsp:nvSpPr>
        <dsp:cNvPr id="0" name=""/>
        <dsp:cNvSpPr/>
      </dsp:nvSpPr>
      <dsp:spPr>
        <a:xfrm>
          <a:off x="1025" y="2568786"/>
          <a:ext cx="1919329" cy="1919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b="1" kern="1200" dirty="0" smtClean="0"/>
            <a:t>Teritoriālās organizācijas reforma</a:t>
          </a:r>
          <a:endParaRPr lang="lv-LV" sz="1500" kern="1200" dirty="0"/>
        </a:p>
      </dsp:txBody>
      <dsp:txXfrm>
        <a:off x="1025" y="2568786"/>
        <a:ext cx="1919329" cy="1919329"/>
      </dsp:txXfrm>
    </dsp:sp>
    <dsp:sp modelId="{3E4031C5-FF47-4D18-930D-BCDC40105C17}">
      <dsp:nvSpPr>
        <dsp:cNvPr id="0" name=""/>
        <dsp:cNvSpPr/>
      </dsp:nvSpPr>
      <dsp:spPr>
        <a:xfrm rot="18000000">
          <a:off x="1418817" y="1968294"/>
          <a:ext cx="511265" cy="64777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200" kern="1200"/>
        </a:p>
      </dsp:txBody>
      <dsp:txXfrm rot="18000000">
        <a:off x="1418817" y="1968294"/>
        <a:ext cx="511265" cy="64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1738-97D5-42A7-BA65-2C251CE59122}" type="datetimeFigureOut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24F1D-9EA2-48FC-8394-332E554B9AD1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426AE-F9FD-42A0-8B1F-5F4CEFC66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46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Paradigma</a:t>
            </a:r>
            <a:r>
              <a:rPr lang="lv-LV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(gr. </a:t>
            </a:r>
            <a:r>
              <a:rPr lang="el-G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παράδειγμα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"</a:t>
            </a:r>
            <a:r>
              <a:rPr lang="lv-LV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modelis, tēls, paraugs") - noteikts uztveres un domāšanas modelis, pasaules redzējums, galvenie teorētiskie pieņēmumi (ietvars).</a:t>
            </a:r>
          </a:p>
          <a:p>
            <a:r>
              <a:rPr lang="lv-LV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Zinātne dažādos tās attīstības posmos, katra kultūra, sabiedrība raksturojas ar tajā dominējošo </a:t>
            </a:r>
            <a:r>
              <a:rPr lang="lv-LV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paradigmu</a:t>
            </a:r>
            <a:r>
              <a:rPr lang="lv-LV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 arī konkrētas zinātnes disciplīnas gadījumā runā par tai specifisko </a:t>
            </a:r>
            <a:r>
              <a:rPr lang="lv-LV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paradigmu</a:t>
            </a:r>
            <a:r>
              <a:rPr lang="lv-LV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Termins kļuva populārs galvenokārt pēc ASV filosofa un zinātnes vēsturnieka Tomasa Kūna grāmatas "Zinātnisko revolūciju struktūras" iznākšanas 1962. gadā: "Zinātnisko izpratni veido novērojumi, taču zinātnisko atklājumu atzīšana atkarīga ne vien no novērojumiem, bet arī no attiecīga teorētiskā pamata jeb paradigmas"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426AE-F9FD-42A0-8B1F-5F4CEFC668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426AE-F9FD-42A0-8B1F-5F4CEFC668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46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25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27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28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71256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F122-1339-47AB-9914-7137D4862431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192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B244-F763-4406-B70C-928536BD1502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8374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D12A-7C06-481B-BFBF-6AC9DCF4306C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9950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1BD5-82B2-4D76-8FF8-85990B54D893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662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211E-3374-402C-9CAC-AC5CAE55E01B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9469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8F7-EA05-47CA-A7F6-4C188B20D488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7863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65E0-C688-4C6C-8FE3-BB4B54ED24D3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6423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E232-2A95-40A0-B4B4-82A108AA94E1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868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6ED9-C25F-4D84-9E43-A9D4770B991F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77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CB9A-406F-4FFC-8AB9-9173BAAF58D5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3556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6886-1726-425F-9BE9-2C7AED7FA29A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300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9CFB-8C7D-4608-959A-713B2D8D3709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7880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520-8B1A-4F27-886E-D8ACBB69BB69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1227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3CA-53E8-462E-B499-5444506210E9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011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63C-946F-4936-B117-D236CD11C56E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71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20DA-DEBD-46D5-BCAB-A25D24079EFD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3988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641D-674F-494D-A6B0-B981428710B1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913334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1036-8A6E-4007-B5D2-1032BF489813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84082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821-6E0D-4A9B-85D9-25EE9B47C748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53760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F097-62A1-4F5F-B2CE-6638E92EA87E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69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69E-FEB7-4DFA-B0C5-02F25DAF159F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35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C51-D87C-4FBA-93DF-0F1275481CF2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0046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68-2446-4EE7-83D5-8DEBD6E6772D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78213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843C-FD3B-4D18-A2BB-2997F8DBD0DB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76191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A58-8AC9-4195-9D25-936E3BBBA587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84182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E21F-4123-4A4B-A2BB-D6089B2649FD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13865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BC06-6286-4B94-8DDB-CA0DCC522C8D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7443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71F7-EC0A-4187-B0B2-F633BE1C3B8E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16925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152770"/>
            <a:ext cx="10329862" cy="93037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5" y="1314450"/>
            <a:ext cx="10536901" cy="5543550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44986" y="6487604"/>
            <a:ext cx="1847014" cy="370396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1809" y="6492875"/>
            <a:ext cx="7619999" cy="365125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7582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EF25-0BEE-47DA-9DA8-F1E194625E28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89855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B59-FF67-48BF-8D05-8FC9524591C9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349400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8781" y="181197"/>
            <a:ext cx="10275887" cy="1061816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066" y="1365483"/>
            <a:ext cx="4775877" cy="63476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806" y="2198922"/>
            <a:ext cx="4804569" cy="4559066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1E8-E579-4704-B1DD-AF327B92B54C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6570779" y="1346433"/>
            <a:ext cx="4775877" cy="63476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6627813" y="2194160"/>
            <a:ext cx="4804569" cy="4559066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186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9B18-C219-4C70-8F17-5083DFA8191A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484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579F-0EFB-4088-8C84-6388D28BAD0F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626105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F72B-4AC8-4BE2-AE9F-67E9DA1D956E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20037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9CE2-F38F-47FB-A9CB-78B5AD277540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16847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E763-97CC-468B-8B5D-FABFE82CC9CC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01023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C0FF-FEDF-4C07-B441-A501F81B1553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034368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B2B2-3736-464F-A23D-1782CFB0F9CC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60247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E7A-F63E-43AA-A79B-8340E56336B1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30923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3847-73F9-458C-A7FD-C6C036B7C73D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41541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7264-9BEF-4B6D-8572-48A3D201BC8E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083278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670D-DF8D-498D-B521-09A66580C639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57862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91E4-24CC-4205-B5C2-04F48C95A8F3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7409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2AE4-A7DF-4CD2-87BE-8FBE53008F3F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0113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992" y="168666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2" y="2492896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690" y="170080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8584" y="2420888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3"/>
            <a:ext cx="872003" cy="604003"/>
          </a:xfrm>
          <a:prstGeom prst="rect">
            <a:avLst/>
          </a:prstGeom>
        </p:spPr>
      </p:pic>
      <p:pic>
        <p:nvPicPr>
          <p:cNvPr id="9" name="Picture 3" descr="C:\Users\Lietotajs\Desktop\ppt_template_AREI\Bildes_izlase\aerial-drone-motion-green-field-wide-large-rice-plantation-production-agriculture-scenery-horizon-blue-sky-background-pattern_rr-wyww5jx_thumbnail-full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9" y="0"/>
            <a:ext cx="289517" cy="6888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7435" y="6492876"/>
            <a:ext cx="284480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lv-LV" dirty="0" smtClean="0"/>
              <a:t>12.04.2019.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5787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err="1" smtClean="0"/>
              <a:t>A.Miglavs</a:t>
            </a:r>
            <a:r>
              <a:rPr lang="en-US" dirty="0" smtClean="0"/>
              <a:t>, </a:t>
            </a:r>
            <a:r>
              <a:rPr lang="en-US" dirty="0" err="1" smtClean="0"/>
              <a:t>A.Pužulis</a:t>
            </a:r>
            <a:r>
              <a:rPr lang="en-US" dirty="0" smtClean="0"/>
              <a:t>, </a:t>
            </a:r>
            <a:r>
              <a:rPr lang="en-US" dirty="0" err="1" smtClean="0"/>
              <a:t>P.Lakovskis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7382" y="6492876"/>
            <a:ext cx="493845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397DDAE2-5F34-47CB-8B69-1A79BEC38A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3" descr="C:\Users\Lietotajs\Desktop\ppt_template_AREI\Bildes_izlase\aerial-drone-motion-green-field-wide-large-rice-plantation-production-agriculture-scenery-horizon-blue-sky-background-pattern_rr-wyww5jx_thumbnail-full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6486186"/>
            <a:ext cx="630312" cy="37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469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D30-0FCA-416D-8567-9280739B7BD6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67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F418-960F-496B-8C7A-00CA321DE31F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0140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9847-FB5F-464E-9FE7-5D1692B42808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4828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D47-35AC-4ED9-BFBA-F826222CD64A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7732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F8FD9D-178C-4787-8B55-075F0A6B6D56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6029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78A166-DE60-44F7-9351-772F8568D190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658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1CD6A8-2D09-498E-8AC3-B42C515C79DD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3542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9184-EEE5-4638-A93C-72A72A831EEB}" type="datetime1">
              <a:rPr lang="lv-LV" smtClean="0"/>
              <a:pPr/>
              <a:t>2019. gada 17. jūn.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05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="" xmlns:a16="http://schemas.microsoft.com/office/drawing/2014/main" id="{499189F0-B84F-4AA4-8590-FD8C4BB9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767" y="609600"/>
            <a:ext cx="9960833" cy="3117040"/>
          </a:xfrm>
        </p:spPr>
        <p:txBody>
          <a:bodyPr>
            <a:normAutofit/>
          </a:bodyPr>
          <a:lstStyle/>
          <a:p>
            <a:r>
              <a:rPr lang="lv-LV" sz="4000" dirty="0" smtClean="0"/>
              <a:t>Teritorijas attīstības pārvaldības reforma  					- kāpēc un kā? </a:t>
            </a:r>
            <a:endParaRPr lang="lv-LV" sz="4000" dirty="0"/>
          </a:p>
        </p:txBody>
      </p:sp>
      <p:sp>
        <p:nvSpPr>
          <p:cNvPr id="6" name="Apakšvirsraksts 5">
            <a:extLst>
              <a:ext uri="{FF2B5EF4-FFF2-40B4-BE49-F238E27FC236}">
                <a16:creationId xmlns="" xmlns:a16="http://schemas.microsoft.com/office/drawing/2014/main" id="{8BF50AE3-015D-4BDC-9CBF-9286D2AE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0" y="4332446"/>
            <a:ext cx="9014400" cy="1555864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Andris Miglavs</a:t>
            </a:r>
            <a:r>
              <a:rPr lang="lv-LV" dirty="0" smtClean="0"/>
              <a:t>, Dr.oec., EDO </a:t>
            </a:r>
            <a:r>
              <a:rPr lang="lv-LV" dirty="0" err="1" smtClean="0"/>
              <a:t>Consult</a:t>
            </a:r>
            <a:endParaRPr lang="lv-LV" dirty="0"/>
          </a:p>
          <a:p>
            <a:r>
              <a:rPr lang="lv-LV" b="1" dirty="0" smtClean="0"/>
              <a:t>Māris Pūķis</a:t>
            </a:r>
            <a:r>
              <a:rPr lang="lv-LV" dirty="0" smtClean="0"/>
              <a:t>, Dr.phys., Dr.oec., LU Biznesa, vadības un ekonomikas fakultāte </a:t>
            </a:r>
          </a:p>
          <a:p>
            <a:r>
              <a:rPr lang="lv-LV" b="1" dirty="0" smtClean="0"/>
              <a:t>Pēteris Šķiņķis</a:t>
            </a:r>
            <a:r>
              <a:rPr lang="lv-LV" dirty="0" smtClean="0"/>
              <a:t>, Dr.geogr., LU Ģeogrāfijas un Zemes zinātņu fakultāte </a:t>
            </a:r>
          </a:p>
          <a:p>
            <a:endParaRPr lang="lv-LV" dirty="0" smtClean="0"/>
          </a:p>
          <a:p>
            <a:r>
              <a:rPr lang="lv-LV" sz="2300" dirty="0" smtClean="0"/>
              <a:t>Konferencē “Latvijas teritoriju attīstības izaicinājumi”. Rīga, 2019/06/17 </a:t>
            </a:r>
            <a:endParaRPr lang="lv-LV" sz="2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D045-F167-47D3-AF75-AB299E4ABBAE}" type="slidenum">
              <a:rPr lang="lv-LV" smtClean="0"/>
              <a:pPr/>
              <a:t>1</a:t>
            </a:fld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11146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Reģionālā politika – 2: pēc ATR_2008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dirty="0" smtClean="0"/>
              <a:t>2009.gads. </a:t>
            </a:r>
            <a:r>
              <a:rPr lang="lv-LV" dirty="0" smtClean="0"/>
              <a:t>Īstenojas administratīvi teritoriālā reforma (</a:t>
            </a:r>
            <a:r>
              <a:rPr lang="it-IT" b="1" dirty="0" smtClean="0"/>
              <a:t>Administratīvo teritoriju un apdzīvoto vietu likums</a:t>
            </a:r>
            <a:r>
              <a:rPr lang="lv-LV" b="1" dirty="0" smtClean="0"/>
              <a:t>)</a:t>
            </a:r>
            <a:endParaRPr lang="lv-LV" dirty="0" smtClean="0"/>
          </a:p>
          <a:p>
            <a:pPr lvl="1"/>
            <a:r>
              <a:rPr lang="lv-LV" dirty="0" smtClean="0"/>
              <a:t>4.pants. Latvijas Republiku iedala šādās administratīvajās teritorijās:</a:t>
            </a:r>
          </a:p>
          <a:p>
            <a:pPr lvl="2"/>
            <a:r>
              <a:rPr lang="lv-LV" dirty="0" smtClean="0"/>
              <a:t>apriņķos;</a:t>
            </a:r>
          </a:p>
          <a:p>
            <a:pPr lvl="2"/>
            <a:r>
              <a:rPr lang="lv-LV" dirty="0" smtClean="0"/>
              <a:t>republikas pilsētās;</a:t>
            </a:r>
          </a:p>
          <a:p>
            <a:pPr lvl="2"/>
            <a:r>
              <a:rPr lang="lv-LV" dirty="0" smtClean="0"/>
              <a:t>novados</a:t>
            </a:r>
          </a:p>
          <a:p>
            <a:pPr lvl="1"/>
            <a:r>
              <a:rPr lang="lv-LV" dirty="0" smtClean="0"/>
              <a:t>5.pants. Apriņķis</a:t>
            </a:r>
          </a:p>
          <a:p>
            <a:pPr lvl="2"/>
            <a:r>
              <a:rPr lang="lv-LV" dirty="0" smtClean="0"/>
              <a:t>Apriņķī iekļauj teritoriāli vienotas vietējo pašvaldību administratīvās teritorijas.</a:t>
            </a:r>
          </a:p>
          <a:p>
            <a:pPr lvl="2"/>
            <a:r>
              <a:rPr lang="lv-LV" dirty="0" smtClean="0"/>
              <a:t>Apriņķī ietilpstošos novadus un republikas pilsētas, kā arī apriņķa administratīvo centru nosaka Saeima.</a:t>
            </a:r>
          </a:p>
          <a:p>
            <a:r>
              <a:rPr lang="lv-LV" b="1" dirty="0" smtClean="0"/>
              <a:t>2013.gads.</a:t>
            </a:r>
            <a:r>
              <a:rPr lang="lv-LV" dirty="0" smtClean="0"/>
              <a:t> Reģionālās politikas pamatnostādnes 2013.-2019. gadam. </a:t>
            </a:r>
          </a:p>
          <a:p>
            <a:pPr lvl="1"/>
            <a:r>
              <a:rPr lang="lv-LV" dirty="0" smtClean="0"/>
              <a:t>būtiskas sociālekonomiskā attīstības </a:t>
            </a:r>
            <a:r>
              <a:rPr lang="lv-LV" b="1" dirty="0" smtClean="0"/>
              <a:t>līmeņa atšķirības starp reģioniem</a:t>
            </a:r>
            <a:r>
              <a:rPr lang="lv-LV" dirty="0" smtClean="0"/>
              <a:t>, t.sk. izteikti </a:t>
            </a:r>
            <a:r>
              <a:rPr lang="lv-LV" b="1" dirty="0" err="1" smtClean="0"/>
              <a:t>monocentriska</a:t>
            </a:r>
            <a:r>
              <a:rPr lang="lv-LV" b="1" dirty="0" smtClean="0"/>
              <a:t> </a:t>
            </a:r>
            <a:r>
              <a:rPr lang="lv-LV" dirty="0" smtClean="0"/>
              <a:t>uz galvaspilsētu orientēta apdzīvojuma un ekonomiskās darbības struktūra </a:t>
            </a:r>
          </a:p>
          <a:p>
            <a:pPr lvl="1"/>
            <a:r>
              <a:rPr lang="lv-LV" b="1" dirty="0" smtClean="0"/>
              <a:t>šādi mērķi</a:t>
            </a:r>
            <a:r>
              <a:rPr lang="lv-LV" dirty="0" smtClean="0"/>
              <a:t>: </a:t>
            </a:r>
          </a:p>
          <a:p>
            <a:pPr lvl="2"/>
            <a:r>
              <a:rPr lang="lv-LV" dirty="0" smtClean="0"/>
              <a:t>sekmēt teritorijās uzņēmējdarbības attīstību un darba vietu radīšanu, veicināt darba vietu un pakalpojumu sasniedzamību, kā arī uzlabot pakalpojumu kvalitāti un pieejamību (galvenokārt ar investīciju atbalsta pasākumiem); </a:t>
            </a:r>
          </a:p>
          <a:p>
            <a:pPr lvl="2"/>
            <a:r>
              <a:rPr lang="lv-LV" dirty="0" smtClean="0"/>
              <a:t>stiprināt reģionu un pašvaldību rīcībspēju un lomu savas teritorijas attīstības veicināšanā (galvenokārt ar </a:t>
            </a:r>
            <a:r>
              <a:rPr lang="lv-LV" dirty="0" err="1" smtClean="0"/>
              <a:t>neinvestīciju</a:t>
            </a:r>
            <a:r>
              <a:rPr lang="lv-LV" dirty="0" smtClean="0"/>
              <a:t> pasākumiem). </a:t>
            </a:r>
          </a:p>
          <a:p>
            <a:pPr lvl="1"/>
            <a:r>
              <a:rPr lang="lv-LV" b="1" dirty="0" smtClean="0"/>
              <a:t>Rīcības virzieni</a:t>
            </a:r>
            <a:r>
              <a:rPr lang="lv-LV" dirty="0" smtClean="0"/>
              <a:t>, citu starpā </a:t>
            </a:r>
          </a:p>
          <a:p>
            <a:pPr lvl="2"/>
            <a:r>
              <a:rPr lang="lv-LV" dirty="0" smtClean="0"/>
              <a:t>paaugstināt vietējā un reģionālā līmeņa pārvaldes lomu uzņēmējdarbības veicināšanā un uzlabot uzņēmējdarbības vidi pašvaldībās; </a:t>
            </a:r>
          </a:p>
          <a:p>
            <a:pPr lvl="2"/>
            <a:r>
              <a:rPr lang="lv-LV" dirty="0" smtClean="0"/>
              <a:t>palielināt pašvaldību finansiālo rīcībspēju (pašvaldību finanšu pilnveidošana);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801" y="1191212"/>
            <a:ext cx="10798210" cy="56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IKP pēc PPP uz 1 iedzīvotāju 2004. un 2016. gadā: LV reģioni pret ES 28, %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11</a:t>
            </a:fld>
            <a:endParaRPr lang="lv-LV"/>
          </a:p>
        </p:txBody>
      </p:sp>
      <p:sp>
        <p:nvSpPr>
          <p:cNvPr id="6" name="Rounded Rectangular Callout 5"/>
          <p:cNvSpPr/>
          <p:nvPr/>
        </p:nvSpPr>
        <p:spPr>
          <a:xfrm>
            <a:off x="1627200" y="1310400"/>
            <a:ext cx="6508800" cy="894465"/>
          </a:xfrm>
          <a:prstGeom prst="wedgeRoundRectCallout">
            <a:avLst>
              <a:gd name="adj1" fmla="val 1107"/>
              <a:gd name="adj2" fmla="val 1355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 Reģionālās politikas rezultāts: </a:t>
            </a:r>
            <a:br>
              <a:rPr lang="lv-LV" b="1" dirty="0" smtClean="0"/>
            </a:br>
            <a:r>
              <a:rPr lang="lv-LV" b="1" dirty="0" smtClean="0"/>
              <a:t>relatīvās atšķirības starp LV reģioniem 12 gadu laikā praktiski nav mainījušās, absolūtās – pieaugušas 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Reģionālā politika – 3: 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5" y="1123200"/>
            <a:ext cx="10536901" cy="5734800"/>
          </a:xfrm>
        </p:spPr>
        <p:txBody>
          <a:bodyPr/>
          <a:lstStyle/>
          <a:p>
            <a:r>
              <a:rPr lang="lv-LV" b="1" dirty="0" smtClean="0"/>
              <a:t>Latvijas reģionu attīstības kohēzija nav notikusi </a:t>
            </a:r>
          </a:p>
          <a:p>
            <a:pPr lvl="1"/>
            <a:r>
              <a:rPr lang="lv-LV" dirty="0" smtClean="0"/>
              <a:t>Gluži pretēji, </a:t>
            </a:r>
            <a:r>
              <a:rPr lang="lv-LV" b="1" dirty="0" smtClean="0"/>
              <a:t>situācija ir pasliktinājusies </a:t>
            </a:r>
            <a:r>
              <a:rPr lang="lv-LV" dirty="0" smtClean="0"/>
              <a:t>(nomaļu procesi, depopulācija, ekonomiskās attīstības </a:t>
            </a:r>
            <a:r>
              <a:rPr lang="lv-LV" dirty="0" err="1" smtClean="0"/>
              <a:t>stagnēšana</a:t>
            </a:r>
            <a:r>
              <a:rPr lang="lv-LV" dirty="0" smtClean="0"/>
              <a:t> teritorijās u.c.) – pretēji definētajiem mērķiem.</a:t>
            </a:r>
          </a:p>
          <a:p>
            <a:r>
              <a:rPr lang="lv-LV" dirty="0" smtClean="0"/>
              <a:t>Viens no galvenajiem iemesliem ir </a:t>
            </a:r>
            <a:r>
              <a:rPr lang="lv-LV" b="1" dirty="0" smtClean="0"/>
              <a:t>centralizēta un </a:t>
            </a:r>
            <a:r>
              <a:rPr lang="lv-LV" b="1" dirty="0" err="1" smtClean="0"/>
              <a:t>sektoriāli</a:t>
            </a:r>
            <a:r>
              <a:rPr lang="lv-LV" b="1" dirty="0" smtClean="0"/>
              <a:t> organizēta valsts pārvalde</a:t>
            </a:r>
            <a:r>
              <a:rPr lang="lv-LV" dirty="0" smtClean="0"/>
              <a:t>, kura ir izrādījusies neefektīva. </a:t>
            </a:r>
          </a:p>
          <a:p>
            <a:pPr lvl="1"/>
            <a:r>
              <a:rPr lang="lv-LV" dirty="0" smtClean="0"/>
              <a:t>Savā kontrolē paturot vairumu no finansiālajiem, institucionālajiem resursiem un funkcijām, </a:t>
            </a:r>
            <a:r>
              <a:rPr lang="lv-LV" b="1" dirty="0" smtClean="0"/>
              <a:t>valsts nav izmantojusi vienu principiālajiem efektīvas pārvaldības principiem </a:t>
            </a:r>
            <a:r>
              <a:rPr lang="lv-LV" dirty="0" smtClean="0"/>
              <a:t>– iespējami lielu atbildības daļu pārvirzīt uz valsts iekšējām teritorijām (reģioniem un pašvaldībām).  </a:t>
            </a:r>
            <a:r>
              <a:rPr lang="lv-LV" b="1" dirty="0" err="1" smtClean="0"/>
              <a:t>Subsidaritāte</a:t>
            </a:r>
            <a:r>
              <a:rPr lang="lv-LV" b="1" dirty="0" smtClean="0"/>
              <a:t> kā princips ir dzēsts </a:t>
            </a:r>
            <a:r>
              <a:rPr lang="lv-LV" dirty="0" smtClean="0"/>
              <a:t>no Reģionālās attīstības likuma 2011.gadā.  </a:t>
            </a:r>
          </a:p>
          <a:p>
            <a:pPr lvl="1"/>
            <a:r>
              <a:rPr lang="lv-LV" dirty="0" err="1" smtClean="0"/>
              <a:t>Daudzskaitlīgas</a:t>
            </a:r>
            <a:r>
              <a:rPr lang="lv-LV" dirty="0" smtClean="0"/>
              <a:t>, nelielas un ļoti atšķirīgas pašvaldības nav bijis pamats, lai tās varētu uzņemties lielāku lomu. Savukārt reģioni (apriņķi) , pretēji ATR nostādnēm, kā funkcijām un resursiem apveltītu teritorijas nav izveidoti  - </a:t>
            </a:r>
            <a:r>
              <a:rPr lang="lv-LV" b="1" dirty="0" smtClean="0"/>
              <a:t>pietrūkusi politiskā griba</a:t>
            </a:r>
            <a:r>
              <a:rPr lang="lv-LV" dirty="0" smtClean="0"/>
              <a:t>.</a:t>
            </a:r>
          </a:p>
          <a:p>
            <a:r>
              <a:rPr lang="lv-LV" b="1" dirty="0" smtClean="0"/>
              <a:t>Šodien ir iespēja un nepieciešamība paust šo gribu, </a:t>
            </a:r>
            <a:r>
              <a:rPr lang="lv-LV" dirty="0" smtClean="0"/>
              <a:t>un ir jāveido reģionāla līmeņa iekšējās pārvaldības teritorijas - apriņķi, kuru izveidi paredzēja 2008. gada likums (…). </a:t>
            </a:r>
          </a:p>
          <a:p>
            <a:r>
              <a:rPr lang="lv-LV" b="1" dirty="0" smtClean="0"/>
              <a:t>Ja politiķi izšķiras neveidot apriņķus, tad </a:t>
            </a:r>
          </a:p>
          <a:p>
            <a:pPr lvl="1"/>
            <a:r>
              <a:rPr lang="lv-LV" b="1" dirty="0" smtClean="0"/>
              <a:t>ļoti argumentēti jāpamato </a:t>
            </a:r>
            <a:r>
              <a:rPr lang="lv-LV" dirty="0" smtClean="0"/>
              <a:t>– kāpēc neveidot, </a:t>
            </a:r>
          </a:p>
          <a:p>
            <a:pPr lvl="1"/>
            <a:r>
              <a:rPr lang="lv-LV" dirty="0" smtClean="0"/>
              <a:t>kā </a:t>
            </a:r>
            <a:r>
              <a:rPr lang="lv-LV" b="1" dirty="0" smtClean="0"/>
              <a:t>citādi veidot un īstenot reģionālo politiku</a:t>
            </a:r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768" y="116632"/>
            <a:ext cx="10475893" cy="1143000"/>
          </a:xfrm>
        </p:spPr>
        <p:txBody>
          <a:bodyPr>
            <a:normAutofit/>
          </a:bodyPr>
          <a:lstStyle/>
          <a:p>
            <a:r>
              <a:rPr lang="lv-LV" dirty="0" smtClean="0"/>
              <a:t>Paradigmas maiņa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747" y="1628801"/>
            <a:ext cx="10671242" cy="4729847"/>
          </a:xfrm>
        </p:spPr>
        <p:txBody>
          <a:bodyPr>
            <a:normAutofit/>
          </a:bodyPr>
          <a:lstStyle/>
          <a:p>
            <a:r>
              <a:rPr lang="lv-LV" sz="2000" dirty="0" err="1" smtClean="0"/>
              <a:t>Agrobiznesa</a:t>
            </a:r>
            <a:r>
              <a:rPr lang="lv-LV" sz="2000" dirty="0" smtClean="0"/>
              <a:t> nozarēs 25 gadu laikā 4x nodarbinātības samazinājums – mīnus 220 tūkst. d/v.</a:t>
            </a:r>
          </a:p>
          <a:p>
            <a:r>
              <a:rPr lang="lv-LV" sz="2000" dirty="0" smtClean="0"/>
              <a:t>Agrākās </a:t>
            </a:r>
            <a:r>
              <a:rPr lang="lv-LV" sz="2000" b="1" dirty="0" smtClean="0"/>
              <a:t>dabas resursu izmantošanas ekonomikas</a:t>
            </a:r>
            <a:r>
              <a:rPr lang="lv-LV" sz="2000" dirty="0" smtClean="0"/>
              <a:t> vietā </a:t>
            </a:r>
            <a:r>
              <a:rPr lang="lv-LV" sz="2000" dirty="0" smtClean="0"/>
              <a:t>- </a:t>
            </a:r>
            <a:r>
              <a:rPr lang="lv-LV" sz="2000" b="1" dirty="0" smtClean="0"/>
              <a:t>darbaspēka </a:t>
            </a:r>
            <a:r>
              <a:rPr lang="lv-LV" sz="2000" b="1" dirty="0" smtClean="0"/>
              <a:t>resursā sakņota ekonomika </a:t>
            </a:r>
          </a:p>
          <a:p>
            <a:r>
              <a:rPr lang="lv-LV" sz="2000" dirty="0" smtClean="0"/>
              <a:t>Uzdevums: uzlabot darbaspēka starptautisko konkurētspēju – valstī kopumā </a:t>
            </a:r>
            <a:r>
              <a:rPr lang="lv-LV" sz="2000" b="1" dirty="0" smtClean="0"/>
              <a:t>un katrā tās vietā konkrēti</a:t>
            </a:r>
            <a:endParaRPr lang="en-GB" sz="2000" b="1" dirty="0" smtClean="0"/>
          </a:p>
          <a:p>
            <a:pPr lvl="1"/>
            <a:r>
              <a:rPr lang="lv-LV" sz="1800" dirty="0" smtClean="0"/>
              <a:t>Prasmes un </a:t>
            </a:r>
            <a:r>
              <a:rPr lang="lv-LV" sz="1800" dirty="0" smtClean="0"/>
              <a:t>produktivitāte</a:t>
            </a:r>
            <a:r>
              <a:rPr lang="en-GB" sz="1800" dirty="0" smtClean="0"/>
              <a:t> </a:t>
            </a:r>
            <a:endParaRPr lang="lv-LV" sz="1800" dirty="0" smtClean="0"/>
          </a:p>
          <a:p>
            <a:pPr lvl="1"/>
            <a:r>
              <a:rPr lang="lv-LV" sz="1800" dirty="0" smtClean="0"/>
              <a:t>Mobilitāte</a:t>
            </a:r>
            <a:endParaRPr lang="en-GB" sz="1800" dirty="0" smtClean="0"/>
          </a:p>
          <a:p>
            <a:pPr lvl="1"/>
            <a:r>
              <a:rPr lang="lv-LV" sz="1800" dirty="0" smtClean="0"/>
              <a:t>Darbaspēka izmaksu </a:t>
            </a:r>
            <a:r>
              <a:rPr lang="lv-LV" sz="1800" dirty="0" smtClean="0"/>
              <a:t>efektivitāte</a:t>
            </a:r>
            <a:endParaRPr lang="lv-LV" sz="1800" dirty="0" smtClean="0"/>
          </a:p>
          <a:p>
            <a:pPr lvl="2"/>
            <a:r>
              <a:rPr lang="lv-LV" sz="1800" dirty="0" smtClean="0"/>
              <a:t>Infrastruktūras uzturēšanas un komunikācijas (arī – transporta) izmaksas ir nozīmīga to daļa </a:t>
            </a:r>
            <a:endParaRPr lang="en-GB" sz="1800" dirty="0" smtClean="0"/>
          </a:p>
          <a:p>
            <a:pPr lvl="1"/>
            <a:r>
              <a:rPr lang="lv-LV" sz="1800" dirty="0" smtClean="0"/>
              <a:t>Publisko un sociālo pakalpojumu </a:t>
            </a:r>
            <a:r>
              <a:rPr lang="lv-LV" sz="1800" dirty="0" smtClean="0"/>
              <a:t>pieejamība </a:t>
            </a:r>
            <a:r>
              <a:rPr lang="lv-LV" sz="1800" dirty="0" smtClean="0"/>
              <a:t>un </a:t>
            </a:r>
            <a:r>
              <a:rPr lang="lv-LV" sz="1800" dirty="0" smtClean="0"/>
              <a:t>kvalitāte</a:t>
            </a:r>
            <a:endParaRPr lang="lv-LV" sz="1800" dirty="0" smtClean="0"/>
          </a:p>
          <a:p>
            <a:r>
              <a:rPr lang="lv-LV" sz="2000" dirty="0" smtClean="0"/>
              <a:t>Tāpēc </a:t>
            </a:r>
            <a:r>
              <a:rPr lang="lv-LV" sz="2000" b="1" dirty="0" smtClean="0"/>
              <a:t>izaicinājums teritoriju attīstībā</a:t>
            </a:r>
            <a:r>
              <a:rPr lang="lv-LV" sz="2000" dirty="0" smtClean="0"/>
              <a:t> – </a:t>
            </a:r>
          </a:p>
          <a:p>
            <a:pPr lvl="1"/>
            <a:r>
              <a:rPr lang="lv-LV" sz="1800" b="1" dirty="0" smtClean="0"/>
              <a:t>Teritorijas sociālekonomiskās organizācijas  pārstrukturēšana</a:t>
            </a:r>
          </a:p>
          <a:p>
            <a:pPr lvl="2"/>
            <a:r>
              <a:rPr lang="lv-LV" sz="1800" b="1" dirty="0" smtClean="0"/>
              <a:t>agrāk</a:t>
            </a:r>
            <a:r>
              <a:rPr lang="lv-LV" sz="1800" dirty="0" smtClean="0"/>
              <a:t> - darbaspēks pie dabas resursiem un pakalpojumi pie darbaspēka</a:t>
            </a:r>
          </a:p>
          <a:p>
            <a:pPr lvl="2"/>
            <a:r>
              <a:rPr lang="lv-LV" sz="1800" b="1" dirty="0" smtClean="0"/>
              <a:t>tagad-</a:t>
            </a:r>
            <a:r>
              <a:rPr lang="lv-LV" sz="1800" dirty="0" smtClean="0"/>
              <a:t> darbaspēka </a:t>
            </a:r>
            <a:r>
              <a:rPr lang="lv-LV" sz="1800" dirty="0" smtClean="0"/>
              <a:t>pie </a:t>
            </a:r>
            <a:r>
              <a:rPr lang="lv-LV" sz="1800" dirty="0" smtClean="0"/>
              <a:t>pakalpojumiem </a:t>
            </a:r>
            <a:r>
              <a:rPr lang="lv-LV" sz="1800" dirty="0" smtClean="0"/>
              <a:t>- faktiski </a:t>
            </a:r>
            <a:r>
              <a:rPr lang="lv-LV" sz="1800" b="1" dirty="0" smtClean="0"/>
              <a:t>strauja tālāka urbāna centralizācija</a:t>
            </a:r>
            <a:endParaRPr lang="en-GB" sz="1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12.04.2019.</a:t>
            </a:r>
            <a:endParaRPr lang="lv-LV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A.Miglavs, A.Pužulis, P.Lakovskis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12.04.2019.</a:t>
            </a:r>
            <a:endParaRPr lang="lv-LV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A.Miglavs, A.Pužulis, P.Lakovskis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2768" y="332656"/>
            <a:ext cx="10104618" cy="936104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Tad – varbūt dienaskārtībā jābūt citai domai un rīcībai?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24867" y="1412777"/>
            <a:ext cx="7967133" cy="4845025"/>
          </a:xfrm>
        </p:spPr>
        <p:txBody>
          <a:bodyPr>
            <a:noAutofit/>
          </a:bodyPr>
          <a:lstStyle/>
          <a:p>
            <a:pPr lvl="2"/>
            <a:r>
              <a:rPr lang="lv-LV" sz="1800" dirty="0" err="1" smtClean="0"/>
              <a:t>monocentriska</a:t>
            </a:r>
            <a:r>
              <a:rPr lang="lv-LV" sz="1800" dirty="0" smtClean="0"/>
              <a:t> pārstrukturēšanās, </a:t>
            </a:r>
          </a:p>
          <a:p>
            <a:pPr lvl="2"/>
            <a:r>
              <a:rPr lang="lv-LV" sz="1800" dirty="0" err="1" smtClean="0"/>
              <a:t>policentriska</a:t>
            </a:r>
            <a:r>
              <a:rPr lang="lv-LV" sz="1800" dirty="0" smtClean="0"/>
              <a:t> augsme, </a:t>
            </a:r>
          </a:p>
          <a:p>
            <a:pPr lvl="2">
              <a:buNone/>
            </a:pPr>
            <a:endParaRPr lang="lv-LV" sz="1800" dirty="0" smtClean="0"/>
          </a:p>
          <a:p>
            <a:pPr lvl="2">
              <a:buNone/>
            </a:pPr>
            <a:endParaRPr lang="lv-LV" sz="1800" dirty="0" smtClean="0"/>
          </a:p>
          <a:p>
            <a:pPr lvl="2"/>
            <a:r>
              <a:rPr lang="lv-LV" sz="1800" dirty="0" smtClean="0"/>
              <a:t>vai būt 2 mērogu pašvaldību modelim? </a:t>
            </a:r>
          </a:p>
          <a:p>
            <a:pPr lvl="3"/>
            <a:r>
              <a:rPr lang="lv-LV" sz="1600" dirty="0" smtClean="0"/>
              <a:t>“Jā” vai “nē”. Neizpildītais likums to paredz ... </a:t>
            </a:r>
          </a:p>
          <a:p>
            <a:pPr lvl="3"/>
            <a:endParaRPr lang="lv-LV" sz="1800" dirty="0" smtClean="0"/>
          </a:p>
          <a:p>
            <a:pPr lvl="2"/>
            <a:endParaRPr lang="lv-LV" sz="1800" dirty="0" smtClean="0"/>
          </a:p>
          <a:p>
            <a:pPr lvl="2"/>
            <a:r>
              <a:rPr lang="lv-LV" sz="1800" dirty="0" smtClean="0"/>
              <a:t>kādai būt teritoriju attīstības finansēšanai? </a:t>
            </a:r>
          </a:p>
          <a:p>
            <a:pPr lvl="3"/>
            <a:r>
              <a:rPr lang="lv-LV" sz="1600" dirty="0" smtClean="0"/>
              <a:t>prognozējami, bet ierobežoti pašu ienākumi ar skaidru subsidēšanas modeli atsevišķām teritorijām </a:t>
            </a:r>
          </a:p>
          <a:p>
            <a:pPr lvl="3"/>
            <a:r>
              <a:rPr lang="lv-LV" sz="1600" dirty="0" smtClean="0"/>
              <a:t>hibrīdā teritoriju subsidēšanas modeļa turpināšana </a:t>
            </a:r>
          </a:p>
          <a:p>
            <a:pPr lvl="2"/>
            <a:r>
              <a:rPr lang="lv-LV" sz="1800" dirty="0" smtClean="0"/>
              <a:t>piemēram, vismaz – </a:t>
            </a:r>
          </a:p>
          <a:p>
            <a:pPr lvl="3"/>
            <a:r>
              <a:rPr lang="lv-LV" sz="1600" dirty="0" smtClean="0"/>
              <a:t>IIN pēc darba vietas </a:t>
            </a:r>
          </a:p>
          <a:p>
            <a:pPr lvl="3"/>
            <a:r>
              <a:rPr lang="lv-LV" sz="1600" dirty="0" smtClean="0"/>
              <a:t>UIN vai tā daļa  </a:t>
            </a:r>
          </a:p>
          <a:p>
            <a:pPr lvl="3"/>
            <a:r>
              <a:rPr lang="lv-LV" sz="1600" dirty="0" smtClean="0"/>
              <a:t>biznesa attīstības investīciju fonds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31371" y="1700808"/>
            <a:ext cx="4011084" cy="4691063"/>
          </a:xfrm>
        </p:spPr>
        <p:txBody>
          <a:bodyPr>
            <a:normAutofit/>
          </a:bodyPr>
          <a:lstStyle/>
          <a:p>
            <a:r>
              <a:rPr lang="lv-LV" sz="2000" b="1" dirty="0" smtClean="0"/>
              <a:t>reģionālās attīstības vīzija </a:t>
            </a:r>
          </a:p>
          <a:p>
            <a:endParaRPr lang="lv-LV" sz="2000" b="1" dirty="0" smtClean="0"/>
          </a:p>
          <a:p>
            <a:r>
              <a:rPr lang="lv-LV" sz="2000" b="1" dirty="0" smtClean="0"/>
              <a:t>teritoriju attīstības pārvaldības modelis</a:t>
            </a:r>
            <a:r>
              <a:rPr lang="lv-LV" sz="2000" dirty="0" smtClean="0"/>
              <a:t>-  </a:t>
            </a:r>
          </a:p>
          <a:p>
            <a:endParaRPr lang="lv-LV" sz="2000" dirty="0" smtClean="0"/>
          </a:p>
          <a:p>
            <a:pPr lvl="1"/>
            <a:endParaRPr lang="lv-LV" sz="1600" dirty="0" smtClean="0"/>
          </a:p>
          <a:p>
            <a:r>
              <a:rPr lang="lv-LV" sz="2000" b="1" dirty="0" smtClean="0"/>
              <a:t>teritoriju attīstības stimulu sistēma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48334" y="112046"/>
            <a:ext cx="10319548" cy="1248581"/>
          </a:xfrm>
        </p:spPr>
        <p:txBody>
          <a:bodyPr>
            <a:noAutofit/>
          </a:bodyPr>
          <a:lstStyle/>
          <a:p>
            <a:r>
              <a:rPr lang="lv-LV" sz="3200" dirty="0" smtClean="0"/>
              <a:t>Lielais izaicinājums: infrastruktūras adaptācija:  </a:t>
            </a:r>
            <a:br>
              <a:rPr lang="lv-LV" sz="3200" dirty="0" smtClean="0"/>
            </a:br>
            <a:r>
              <a:rPr lang="lv-LV" sz="2000" dirty="0" smtClean="0"/>
              <a:t>Kopējais ceļu (izņemot A) garums, m uz iedzīvotāju, nemainot attīstības vektoru</a:t>
            </a:r>
            <a:endParaRPr lang="lv-LV" sz="2000" dirty="0"/>
          </a:p>
        </p:txBody>
      </p:sp>
      <p:pic>
        <p:nvPicPr>
          <p:cNvPr id="15" name="Content Placeholder 14" descr="14_(2) Autocelu garums bez valsts galv celiem m uz iedz2017__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7632" y="2811234"/>
            <a:ext cx="5727802" cy="4052943"/>
          </a:xfrm>
        </p:spPr>
      </p:pic>
      <p:pic>
        <p:nvPicPr>
          <p:cNvPr id="16" name="Content Placeholder 15" descr="15_(2) Autocelu garums bez valsts galv celiem m uz iedz2030__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23282" y="2794586"/>
            <a:ext cx="5737203" cy="40634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90457" y="6495898"/>
            <a:ext cx="1653235" cy="187915"/>
          </a:xfrm>
        </p:spPr>
        <p:txBody>
          <a:bodyPr/>
          <a:lstStyle/>
          <a:p>
            <a:r>
              <a:rPr lang="lv-LV" sz="700" dirty="0" smtClean="0"/>
              <a:t>A.Miglavs, A.Pužulis, P.Lakovskis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819302" y="1503045"/>
            <a:ext cx="5387975" cy="1311275"/>
          </a:xfrm>
        </p:spPr>
        <p:txBody>
          <a:bodyPr>
            <a:normAutofit/>
          </a:bodyPr>
          <a:lstStyle/>
          <a:p>
            <a:r>
              <a:rPr lang="lv-LV" dirty="0" smtClean="0"/>
              <a:t>2017.gadā</a:t>
            </a:r>
            <a:br>
              <a:rPr lang="lv-LV" dirty="0" smtClean="0"/>
            </a:br>
            <a:r>
              <a:rPr lang="lv-LV" sz="1800" dirty="0" smtClean="0"/>
              <a:t> Dažās teritorijās tas jau pārsniedz 150 m uz iedzīvotāju</a:t>
            </a:r>
            <a:r>
              <a:rPr lang="en-GB" sz="1800" dirty="0" smtClean="0"/>
              <a:t> </a:t>
            </a:r>
            <a:r>
              <a:rPr lang="lv-LV" sz="1800" dirty="0" smtClean="0"/>
              <a:t/>
            </a:r>
            <a:br>
              <a:rPr lang="lv-LV" sz="1800" dirty="0" smtClean="0"/>
            </a:br>
            <a:r>
              <a:rPr lang="en-GB" sz="1800" dirty="0" smtClean="0"/>
              <a:t>(0,5</a:t>
            </a:r>
            <a:r>
              <a:rPr lang="lv-LV" sz="1800" dirty="0" smtClean="0"/>
              <a:t> </a:t>
            </a:r>
            <a:r>
              <a:rPr lang="en-GB" sz="1800" dirty="0" smtClean="0"/>
              <a:t> km</a:t>
            </a:r>
            <a:r>
              <a:rPr lang="lv-LV" sz="1800" dirty="0" smtClean="0"/>
              <a:t> uz vidēju 3 cilvēku ģimeni</a:t>
            </a:r>
            <a:r>
              <a:rPr lang="en-GB" sz="1800" dirty="0" smtClean="0"/>
              <a:t>)</a:t>
            </a:r>
            <a:endParaRPr lang="lv-LV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6686092" y="1741018"/>
            <a:ext cx="5286451" cy="1022222"/>
          </a:xfrm>
        </p:spPr>
        <p:txBody>
          <a:bodyPr>
            <a:normAutofit/>
          </a:bodyPr>
          <a:lstStyle/>
          <a:p>
            <a:r>
              <a:rPr lang="lv-LV" dirty="0" smtClean="0"/>
              <a:t>2030.gada prognoze: d</a:t>
            </a:r>
            <a:r>
              <a:rPr lang="lv-LV" sz="1700" dirty="0" smtClean="0"/>
              <a:t>ažās teritorijās tas var pieaugt pat 1,5 reizes</a:t>
            </a:r>
            <a:endParaRPr lang="lv-LV" sz="1700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902915" y="6523939"/>
            <a:ext cx="1653235" cy="18791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A.Miglavs, A.Pužulis, P.Lakovskis</a:t>
            </a:r>
            <a:endParaRPr kumimoji="0" lang="lv-LV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Izaicinājumi teritoriju sarukšanas apstākļos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b="1" dirty="0" smtClean="0"/>
              <a:t>Pieaugošas relatīvās administratīvās izmaksas teritorijas sociālekonomiskās sarukšanas un apstākļos </a:t>
            </a:r>
            <a:endParaRPr lang="en-GB" b="1" dirty="0" smtClean="0"/>
          </a:p>
          <a:p>
            <a:r>
              <a:rPr lang="lv-LV" b="1" dirty="0" smtClean="0"/>
              <a:t>Pieaugošs teritorijas infrastruktūras uzturēšanas slogs teritoriju depopulācijas apstākļos </a:t>
            </a:r>
            <a:endParaRPr lang="en-GB" b="1" dirty="0" smtClean="0"/>
          </a:p>
          <a:p>
            <a:r>
              <a:rPr lang="lv-LV" b="1" dirty="0" smtClean="0"/>
              <a:t>Motivācijas ierobežojums attīstīt biznesu </a:t>
            </a:r>
            <a:endParaRPr lang="en-GB" b="1" dirty="0" smtClean="0"/>
          </a:p>
          <a:p>
            <a:r>
              <a:rPr lang="lv-LV" b="1" dirty="0" smtClean="0"/>
              <a:t>Pašvaldību darbības nodrošināšanai  un teritorijas attīstībai nepieciešamo finanšu resursu nesabalansētība ar pašu gūtajiem ieņēmumiem esošā teritoriju pārvaldības finansēšanas mehānisma apstākļos </a:t>
            </a:r>
          </a:p>
          <a:p>
            <a:r>
              <a:rPr lang="lv-LV" b="1" dirty="0" smtClean="0"/>
              <a:t>Teritorijas adaptācija ekonomikas transformācijas procesos un zema investīciju spēja </a:t>
            </a:r>
            <a:endParaRPr lang="en-GB" b="1" dirty="0" smtClean="0"/>
          </a:p>
          <a:p>
            <a:r>
              <a:rPr lang="lv-LV" b="1" dirty="0" smtClean="0"/>
              <a:t>Cilvēka klātbūtne teritorijas drošības nodrošināšanai </a:t>
            </a:r>
          </a:p>
          <a:p>
            <a:r>
              <a:rPr lang="lv-LV" b="1" dirty="0" smtClean="0"/>
              <a:t>Spēja adaptēties ekonomikas tehnoloģiskās reformas procesiem </a:t>
            </a:r>
          </a:p>
          <a:p>
            <a:pPr lvl="1"/>
            <a:r>
              <a:rPr lang="lv-LV" dirty="0" smtClean="0"/>
              <a:t>izglītības sistēma nenodrošina darbaspēka resursu spēju piemēroties jaunajai ekonomikai</a:t>
            </a:r>
          </a:p>
          <a:p>
            <a:r>
              <a:rPr lang="lv-LV" b="1" dirty="0" smtClean="0"/>
              <a:t>Pilsoniskas sabiedrības attīstības process </a:t>
            </a:r>
          </a:p>
          <a:p>
            <a:pPr lvl="1"/>
            <a:r>
              <a:rPr lang="lv-LV" dirty="0" smtClean="0"/>
              <a:t>sabiedrības iesaiste pārmaiņu procesu vadībā un atbildība par tiem</a:t>
            </a:r>
            <a:endParaRPr lang="en-GB" dirty="0" smtClean="0"/>
          </a:p>
          <a:p>
            <a:r>
              <a:rPr lang="lv-LV" b="1" dirty="0" smtClean="0"/>
              <a:t>Sektorāla valsts pārvalde bez kompleksa valsts teritorijas un tās daļu attīstības redzējuma   </a:t>
            </a:r>
            <a:endParaRPr lang="en-GB" b="1" dirty="0" smtClean="0"/>
          </a:p>
          <a:p>
            <a:r>
              <a:rPr lang="lv-LV" b="1" dirty="0" smtClean="0"/>
              <a:t>Kompleksu attīstības instrumentu neesamība </a:t>
            </a:r>
            <a:endParaRPr lang="en-GB" b="1" dirty="0" smtClean="0"/>
          </a:p>
          <a:p>
            <a:r>
              <a:rPr lang="lv-LV" b="1" dirty="0" smtClean="0"/>
              <a:t>Rīgas kā metropoles reģiona attīstības izaicinājumu virzība - Baltijas metropoles statusa saglabāšana </a:t>
            </a:r>
            <a:endParaRPr lang="en-GB" b="1" dirty="0" smtClean="0"/>
          </a:p>
          <a:p>
            <a:r>
              <a:rPr lang="lv-LV" b="1" dirty="0" smtClean="0"/>
              <a:t>Pakalpojumu ierobežota pieejamība perifērās teritorijās </a:t>
            </a:r>
            <a:endParaRPr lang="en-GB" b="1" dirty="0" smtClean="0"/>
          </a:p>
          <a:p>
            <a:r>
              <a:rPr lang="lv-LV" b="1" dirty="0" smtClean="0"/>
              <a:t>Finanšu bezatbildība (Burtnieku 60 %) 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Īpašais izaicinājums – teritoriju attīstības un pašvaldību darbības finansēšanas sistēmas izveide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Vairums teritoriju attīstības pārvaldības un esošās pašvaldību  sistēmas darbības problēmu saistās ar pašvaldību rīcībā nonākošo finanšu resursu veidošanās apstākļiem </a:t>
            </a:r>
          </a:p>
          <a:p>
            <a:pPr>
              <a:buNone/>
            </a:pPr>
            <a:r>
              <a:rPr lang="lv-LV" b="1" dirty="0" smtClean="0"/>
              <a:t>Fundamentālās pretrunas: </a:t>
            </a:r>
            <a:endParaRPr lang="lv-LV" b="1" dirty="0" smtClean="0"/>
          </a:p>
          <a:p>
            <a:r>
              <a:rPr lang="lv-LV" dirty="0" smtClean="0"/>
              <a:t>Teritoriju pašvaldību budžetu </a:t>
            </a:r>
            <a:r>
              <a:rPr lang="lv-LV" b="1" dirty="0" smtClean="0"/>
              <a:t>pašu ienākumu bāze veidojas </a:t>
            </a:r>
            <a:r>
              <a:rPr lang="lv-LV" dirty="0" smtClean="0"/>
              <a:t>praktiski tikai no teritorijā dzīvojošo iedzīvotāji ienākumu nodokļa  </a:t>
            </a:r>
          </a:p>
          <a:p>
            <a:pPr lvl="1"/>
            <a:r>
              <a:rPr lang="lv-LV" dirty="0" smtClean="0"/>
              <a:t>bet arī biznesa vides attīstība prasa resursus un rada vides piesārņojumu  - vēlētājiem </a:t>
            </a:r>
            <a:r>
              <a:rPr lang="lv-LV" dirty="0" err="1" smtClean="0"/>
              <a:t>atbildāmais</a:t>
            </a:r>
            <a:r>
              <a:rPr lang="lv-LV" dirty="0" smtClean="0"/>
              <a:t> jautājums - </a:t>
            </a:r>
            <a:r>
              <a:rPr lang="lv-LV" b="1" dirty="0" smtClean="0"/>
              <a:t>kāpēc attīstīt darbavietas, kur strādā citās teritorijās dzīvojošie</a:t>
            </a:r>
            <a:r>
              <a:rPr lang="lv-LV" dirty="0" smtClean="0"/>
              <a:t>? </a:t>
            </a:r>
          </a:p>
          <a:p>
            <a:pPr lvl="2"/>
            <a:r>
              <a:rPr lang="lv-LV" dirty="0" smtClean="0"/>
              <a:t>Tā nav tikai pašvaldību politiķu nevēlēšanās un/vai vienības nespēja piesaistīt biznesus teritorijai,  bet iedzīvotāju loģisks spiediens no saviem resursiem nefinansēt “piesārņojošas” darbības attīstību ar mazu atdeves perspektīvu</a:t>
            </a:r>
            <a:endParaRPr lang="lv-LV" dirty="0" smtClean="0"/>
          </a:p>
          <a:p>
            <a:r>
              <a:rPr lang="lv-LV" dirty="0" smtClean="0"/>
              <a:t>Pašvaldību finansēšanas (nodokļu sadales un dotāciju piešķiršanas</a:t>
            </a:r>
            <a:r>
              <a:rPr lang="lv-LV" dirty="0" smtClean="0"/>
              <a:t>) </a:t>
            </a:r>
            <a:r>
              <a:rPr lang="lv-LV" dirty="0" smtClean="0"/>
              <a:t>sistēma ir tikai ilūzijas avots par pašvaldību pašu nopelnītajiem saviem finanšu resursiem</a:t>
            </a:r>
          </a:p>
          <a:p>
            <a:pPr lvl="1"/>
            <a:r>
              <a:rPr lang="lv-LV" b="1" dirty="0" smtClean="0"/>
              <a:t>90 % pašvaldību dotāciju saņēmējas caur Pašvaldību izlīdzināšanas fondu </a:t>
            </a:r>
          </a:p>
          <a:p>
            <a:pPr lvl="1"/>
            <a:r>
              <a:rPr lang="lv-LV" b="1" dirty="0" smtClean="0"/>
              <a:t>darbaspēka nodokļu samazināšanas politika tālāk samazina pašvaldību pašu ienākumu bāzi </a:t>
            </a:r>
          </a:p>
          <a:p>
            <a:pPr lvl="1"/>
            <a:r>
              <a:rPr lang="lv-LV" b="1" dirty="0" smtClean="0"/>
              <a:t>izlīdzināšanas algoritms ir iniciatīvu nivelējošs </a:t>
            </a:r>
            <a:endParaRPr lang="lv-LV" dirty="0" smtClean="0"/>
          </a:p>
          <a:p>
            <a:r>
              <a:rPr lang="lv-LV" b="1" dirty="0" smtClean="0"/>
              <a:t>Lauksaimniecība lielā mērā izslēgta no IN veidošanās sistēmas </a:t>
            </a:r>
            <a:r>
              <a:rPr lang="lv-LV" dirty="0" smtClean="0"/>
              <a:t>(no UIN un IIN apliekamā ienākuma izslēdzot valsts un ES atbalsta programmu maksājumus), potenciāli būtiski samazinot no </a:t>
            </a:r>
            <a:r>
              <a:rPr lang="lv-LV" dirty="0" err="1" smtClean="0"/>
              <a:t>agrobiznesa</a:t>
            </a:r>
            <a:r>
              <a:rPr lang="lv-LV" dirty="0" smtClean="0"/>
              <a:t> atkarīgo teritoriju pašu nodokļu ienākumu bāzi.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17</a:t>
            </a:fld>
            <a:endParaRPr lang="lv-L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1329630"/>
            <a:ext cx="10416480" cy="55283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lv-LV" sz="2400" dirty="0" smtClean="0"/>
              <a:t>Finanšu transferti no un uz PIF, vidēji 2013-2017, </a:t>
            </a:r>
            <a:r>
              <a:rPr lang="lv-LV" sz="2400" dirty="0"/>
              <a:t/>
            </a:r>
            <a:br>
              <a:rPr lang="lv-LV" sz="2400" dirty="0"/>
            </a:br>
            <a:r>
              <a:rPr lang="lv-LV" sz="2000" dirty="0" smtClean="0"/>
              <a:t>+/- EUR uz cilvēku gadā 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033600" y="6170400"/>
            <a:ext cx="2008800" cy="234000"/>
          </a:xfrm>
        </p:spPr>
        <p:txBody>
          <a:bodyPr/>
          <a:lstStyle/>
          <a:p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A.Miglavs, A.Pužulis, P.Lakovskis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48000" y="648000"/>
            <a:ext cx="5134064" cy="1081664"/>
          </a:xfrm>
          <a:prstGeom prst="wedgeRoundRectCallout">
            <a:avLst>
              <a:gd name="adj1" fmla="val 10260"/>
              <a:gd name="adj2" fmla="val 11326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bg1"/>
                </a:solidFill>
              </a:rPr>
              <a:t>Iespējams, šo pārdales vajadzību varētu mazināt lauksaimniecības un lauku attīstības atbalsta izslēgšana no IIN un UIN neapliekamajiem ienākumiem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6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Tāpēc vajadzīga </a:t>
            </a:r>
            <a:br>
              <a:rPr lang="lv-LV" dirty="0" smtClean="0"/>
            </a:br>
            <a:r>
              <a:rPr lang="lv-LV" dirty="0" smtClean="0"/>
              <a:t>	Latvijas teritorijas attīstības pārvaldības reforma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19</a:t>
            </a:fld>
            <a:endParaRPr lang="lv-LV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1660359" y="1346433"/>
            <a:ext cx="9686298" cy="835293"/>
          </a:xfrm>
        </p:spPr>
        <p:txBody>
          <a:bodyPr/>
          <a:lstStyle/>
          <a:p>
            <a:r>
              <a:rPr lang="lv-LV" sz="2000" b="1" dirty="0" smtClean="0"/>
              <a:t>Mērķis</a:t>
            </a:r>
            <a:r>
              <a:rPr lang="lv-LV" sz="2000" dirty="0" smtClean="0"/>
              <a:t>: </a:t>
            </a:r>
            <a:r>
              <a:rPr lang="lv-LV" sz="1800" dirty="0" smtClean="0"/>
              <a:t>radīt efektīvu, tolerantu, mainīgos apstākļos adaptēties spējīgu, līdzatbildīgu Latvijas teritorijas attīstības pārvaldības sistēmu Latvijas reģionu attīstības kohēzijas veicināšanai un sabiedrības labklājības izaugsmei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6529137" y="1892968"/>
            <a:ext cx="5558589" cy="4860258"/>
          </a:xfrm>
        </p:spPr>
        <p:txBody>
          <a:bodyPr>
            <a:normAutofit/>
          </a:bodyPr>
          <a:lstStyle/>
          <a:p>
            <a:pPr lvl="1"/>
            <a:r>
              <a:rPr lang="lv-LV" b="1" dirty="0" smtClean="0"/>
              <a:t>Pārvaldības struktūras reforma </a:t>
            </a:r>
            <a:endParaRPr lang="en-GB" b="1" dirty="0" smtClean="0"/>
          </a:p>
          <a:p>
            <a:pPr lvl="2"/>
            <a:r>
              <a:rPr lang="lv-LV" b="1" dirty="0" smtClean="0"/>
              <a:t>līdztekus vietējām pašvaldībām</a:t>
            </a:r>
          </a:p>
          <a:p>
            <a:pPr lvl="3"/>
            <a:r>
              <a:rPr lang="lv-LV" b="1" dirty="0" smtClean="0"/>
              <a:t>republikas nozīmes pilsētas</a:t>
            </a:r>
            <a:r>
              <a:rPr lang="lv-LV" dirty="0" smtClean="0"/>
              <a:t> (AT un AV likuma 6.pants) </a:t>
            </a:r>
          </a:p>
          <a:p>
            <a:pPr lvl="3"/>
            <a:r>
              <a:rPr lang="lv-LV" b="1" dirty="0" smtClean="0"/>
              <a:t>novadi </a:t>
            </a:r>
            <a:r>
              <a:rPr lang="lv-LV" dirty="0" smtClean="0"/>
              <a:t>(AT un AV likuma 7.pants) </a:t>
            </a:r>
          </a:p>
          <a:p>
            <a:pPr lvl="2"/>
            <a:r>
              <a:rPr lang="lv-LV" dirty="0" smtClean="0"/>
              <a:t>reģionālas dimensijas teritoriju pārvaldības īstenošanai </a:t>
            </a:r>
            <a:r>
              <a:rPr lang="lv-LV" b="1" dirty="0" smtClean="0"/>
              <a:t>izveidojami</a:t>
            </a:r>
            <a:r>
              <a:rPr lang="lv-LV" dirty="0" smtClean="0"/>
              <a:t> </a:t>
            </a:r>
            <a:r>
              <a:rPr lang="lv-LV" b="1" dirty="0" smtClean="0"/>
              <a:t>apriņķi </a:t>
            </a:r>
            <a:r>
              <a:rPr lang="lv-LV" dirty="0" smtClean="0"/>
              <a:t>(AT un AV likuma 5.pants) </a:t>
            </a:r>
          </a:p>
          <a:p>
            <a:pPr lvl="3"/>
            <a:r>
              <a:rPr lang="lv-LV" dirty="0" smtClean="0"/>
              <a:t>ar nodalītām autonomajām funkcijām </a:t>
            </a:r>
          </a:p>
          <a:p>
            <a:pPr lvl="1"/>
            <a:r>
              <a:rPr lang="lv-LV" b="1" dirty="0" smtClean="0"/>
              <a:t>Finanšu pārvaldības reforma</a:t>
            </a:r>
            <a:endParaRPr lang="en-GB" b="1" dirty="0" smtClean="0"/>
          </a:p>
          <a:p>
            <a:pPr lvl="2"/>
            <a:r>
              <a:rPr lang="lv-LV" dirty="0" smtClean="0"/>
              <a:t>Resursu piederības un pārvaldības jautājums </a:t>
            </a:r>
            <a:endParaRPr lang="en-GB" dirty="0" smtClean="0"/>
          </a:p>
          <a:p>
            <a:pPr lvl="1"/>
            <a:r>
              <a:rPr lang="lv-LV" b="1" dirty="0" smtClean="0"/>
              <a:t>Teritoriālās organizācijas [robežas, centri] reforma</a:t>
            </a:r>
            <a:endParaRPr lang="en-GB" b="1" dirty="0" smtClean="0"/>
          </a:p>
          <a:p>
            <a:pPr lvl="2"/>
            <a:r>
              <a:rPr lang="lv-LV" dirty="0" smtClean="0"/>
              <a:t>apriņķu izveide</a:t>
            </a:r>
          </a:p>
          <a:p>
            <a:pPr lvl="2"/>
            <a:r>
              <a:rPr lang="lv-LV" dirty="0" smtClean="0"/>
              <a:t>vietējo pašvaldību pilnveide, izriet no palikušajām funkcijām </a:t>
            </a:r>
            <a:endParaRPr lang="en-GB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1624013" y="2198688"/>
          <a:ext cx="4805362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4400" y="87970"/>
            <a:ext cx="10504125" cy="99923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Paldies Saeimas politiskajiem spēkiem </a:t>
            </a:r>
            <a:br>
              <a:rPr lang="lv-LV" dirty="0" smtClean="0"/>
            </a:br>
            <a:r>
              <a:rPr lang="lv-LV" dirty="0" smtClean="0"/>
              <a:t>						</a:t>
            </a:r>
            <a:r>
              <a:rPr lang="lv-LV" sz="3100" dirty="0" smtClean="0"/>
              <a:t>par pievēršanos </a:t>
            </a:r>
            <a:r>
              <a:rPr lang="lv-LV" sz="3100" b="1" dirty="0" smtClean="0"/>
              <a:t>Latvijas reģionu attīstībai</a:t>
            </a:r>
            <a:r>
              <a:rPr lang="lv-LV" b="1" dirty="0" smtClean="0"/>
              <a:t> </a:t>
            </a:r>
            <a:r>
              <a:rPr lang="lv-LV" b="1" dirty="0" smtClean="0"/>
              <a:t> </a:t>
            </a:r>
            <a:endParaRPr lang="lv-LV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00175" y="1238400"/>
            <a:ext cx="10536901" cy="5619600"/>
          </a:xfrm>
        </p:spPr>
        <p:txBody>
          <a:bodyPr>
            <a:normAutofit/>
          </a:bodyPr>
          <a:lstStyle/>
          <a:p>
            <a:pPr lvl="1"/>
            <a:r>
              <a:rPr lang="lv-LV" sz="2000" b="1" dirty="0" smtClean="0"/>
              <a:t>Attīstībai/Par!</a:t>
            </a:r>
          </a:p>
          <a:p>
            <a:pPr lvl="2"/>
            <a:r>
              <a:rPr lang="lv-LV" sz="2000" b="1" dirty="0" smtClean="0"/>
              <a:t>Īstenosim divas reģionālās stratēģijas - Lielrīgai un Latvijas reģioniem</a:t>
            </a:r>
          </a:p>
          <a:p>
            <a:pPr lvl="3"/>
            <a:r>
              <a:rPr lang="lv-LV" sz="1800" b="1" dirty="0" smtClean="0"/>
              <a:t>Katram reģionam </a:t>
            </a:r>
            <a:r>
              <a:rPr lang="lv-LV" sz="1800" dirty="0" smtClean="0"/>
              <a:t>tiks izstrādāts savs attīstības plāns, kas kalpos par pamatu Eiropas fondu plānošanai. šī pieeja dos iespēju koncentrēt reģionālo attīstību un vairums Eiropas fondu naudas nonāks Latvijas reģionos</a:t>
            </a:r>
          </a:p>
          <a:p>
            <a:pPr lvl="3"/>
            <a:r>
              <a:rPr lang="lv-LV" sz="1800" dirty="0" smtClean="0"/>
              <a:t>Latvijas reģionos īstenosim vienotu attīstības plānu, lai izmantotu katra novada stratēģiskās priekšrocības. ... Veidosim strukturētu un aptverošu industriālo politiku, kuras mērķis ir reģionu stratēģisko priekšrocību izmantošana.</a:t>
            </a:r>
          </a:p>
          <a:p>
            <a:pPr lvl="2"/>
            <a:r>
              <a:rPr lang="lv-LV" sz="2000" b="1" dirty="0" smtClean="0"/>
              <a:t>Apvienosim pašvaldības, lai četru gadu laikā to skaits sasniegtu apmēram 40. </a:t>
            </a:r>
            <a:r>
              <a:rPr lang="lv-LV" sz="2000" dirty="0" smtClean="0"/>
              <a:t>Katrā pašvaldībā būs pieejami labi izglītības, kultūras, sociālās un veselības aprūpes pakalpojumi. Vismaz viena laba vidusskola, profesionālā izglītība, mūžizglītības centrs, kultūras centrs, veselības centrs vai slimnīca - tas būs jaunā novadu tīkla pakalpojumu grozs katra novada iedzīvotājiem.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Finanšu pārvaldības reforma</a:t>
            </a:r>
            <a:endParaRPr lang="lv-LV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00175" y="1292505"/>
            <a:ext cx="10536901" cy="5543550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Protams – nodokļu sistēma valstī </a:t>
            </a:r>
            <a:r>
              <a:rPr lang="lv-LV" dirty="0" smtClean="0"/>
              <a:t>vienota, un valsts konsolidētais budžets ir Saeimas prerogatīva  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Tomēr – ierobežoto resursu apstākļos </a:t>
            </a:r>
            <a:r>
              <a:rPr lang="lv-LV" b="1" dirty="0" smtClean="0"/>
              <a:t>daži principi </a:t>
            </a:r>
            <a:r>
              <a:rPr lang="lv-LV" dirty="0" smtClean="0"/>
              <a:t>ir svarīgi:</a:t>
            </a:r>
          </a:p>
          <a:p>
            <a:r>
              <a:rPr lang="lv-LV" dirty="0" smtClean="0"/>
              <a:t>tautsaimnieciskā produktivitāte </a:t>
            </a:r>
          </a:p>
          <a:p>
            <a:pPr lvl="1"/>
            <a:r>
              <a:rPr lang="lv-LV" dirty="0" smtClean="0"/>
              <a:t>arī</a:t>
            </a:r>
            <a:r>
              <a:rPr lang="lv-LV" b="1" dirty="0" smtClean="0"/>
              <a:t> produktīvas darbavietas ir teritorijas resursu veidošanās faktors</a:t>
            </a:r>
            <a:r>
              <a:rPr lang="lv-LV" dirty="0" smtClean="0"/>
              <a:t> </a:t>
            </a:r>
            <a:r>
              <a:rPr lang="lv-LV" dirty="0" smtClean="0"/>
              <a:t>	</a:t>
            </a:r>
            <a:r>
              <a:rPr lang="lv-LV" dirty="0" smtClean="0"/>
              <a:t>  </a:t>
            </a:r>
          </a:p>
          <a:p>
            <a:r>
              <a:rPr lang="lv-LV" dirty="0" smtClean="0"/>
              <a:t>resursu </a:t>
            </a:r>
            <a:r>
              <a:rPr lang="lv-LV" dirty="0" err="1" smtClean="0"/>
              <a:t>konkursēšana</a:t>
            </a:r>
            <a:r>
              <a:rPr lang="lv-LV" dirty="0" smtClean="0"/>
              <a:t> </a:t>
            </a:r>
          </a:p>
          <a:p>
            <a:pPr lvl="1"/>
            <a:r>
              <a:rPr lang="lv-LV" dirty="0" smtClean="0"/>
              <a:t>no valsts piešķiramie resursi budžeta dotācija un attīstības fondi piešķirami pēc caurskatāmiem attīstības kritērijiem</a:t>
            </a:r>
          </a:p>
          <a:p>
            <a:r>
              <a:rPr lang="lv-LV" dirty="0" smtClean="0"/>
              <a:t>finanšu atbildība</a:t>
            </a:r>
          </a:p>
          <a:p>
            <a:pPr lvl="1"/>
            <a:r>
              <a:rPr lang="lv-LV" dirty="0" smtClean="0"/>
              <a:t>attīstības darbības īstenojamas finanšu resursu ietvaros  </a:t>
            </a:r>
          </a:p>
          <a:p>
            <a:r>
              <a:rPr lang="lv-LV" dirty="0" smtClean="0"/>
              <a:t>Teritorijas </a:t>
            </a:r>
            <a:r>
              <a:rPr lang="lv-LV" dirty="0" smtClean="0"/>
              <a:t>pelna naudu ar attīstības darbībām </a:t>
            </a:r>
            <a:endParaRPr lang="en-GB" dirty="0" smtClean="0"/>
          </a:p>
          <a:p>
            <a:pPr lvl="1"/>
            <a:r>
              <a:rPr lang="lv-LV" dirty="0" smtClean="0"/>
              <a:t>līdz 3-5 gadu laikā pabeigt pāreju uz duālo IIN sadales mehānismu, daļu no tā novirzot </a:t>
            </a:r>
            <a:r>
              <a:rPr lang="lv-LV" dirty="0" smtClean="0"/>
              <a:t> uz </a:t>
            </a:r>
            <a:r>
              <a:rPr lang="lv-LV" dirty="0" smtClean="0"/>
              <a:t>apriņķiem pēc darba vietām, </a:t>
            </a:r>
            <a:endParaRPr lang="en-GB" dirty="0" smtClean="0"/>
          </a:p>
          <a:p>
            <a:r>
              <a:rPr lang="lv-LV" dirty="0" smtClean="0"/>
              <a:t>Dotācijas piešķiršanas formulā </a:t>
            </a:r>
          </a:p>
          <a:p>
            <a:pPr lvl="1"/>
            <a:r>
              <a:rPr lang="lv-LV" dirty="0" smtClean="0"/>
              <a:t>iekļaut  relatīvo </a:t>
            </a:r>
            <a:r>
              <a:rPr lang="lv-LV" dirty="0" smtClean="0"/>
              <a:t>darbavietu pieaugumu </a:t>
            </a:r>
            <a:r>
              <a:rPr lang="lv-LV" dirty="0" smtClean="0"/>
              <a:t>teritorijā kā ienākumu veidošanas faktoru </a:t>
            </a:r>
          </a:p>
          <a:p>
            <a:pPr lvl="1"/>
            <a:r>
              <a:rPr lang="lv-LV" dirty="0" smtClean="0"/>
              <a:t>UIN </a:t>
            </a:r>
            <a:r>
              <a:rPr lang="lv-LV" dirty="0" smtClean="0"/>
              <a:t>pilnībā iekļauj pašvaldību </a:t>
            </a:r>
            <a:r>
              <a:rPr lang="lv-LV" dirty="0" smtClean="0"/>
              <a:t>dotāciju fondā  un kā prēmiju sadala </a:t>
            </a:r>
            <a:r>
              <a:rPr lang="lv-LV" dirty="0" smtClean="0"/>
              <a:t>atbilstoši piesaistītajam kapitālam konkrētajās vietās </a:t>
            </a:r>
            <a:endParaRPr lang="en-GB" dirty="0" smtClean="0"/>
          </a:p>
          <a:p>
            <a:r>
              <a:rPr lang="lv-LV" dirty="0" smtClean="0"/>
              <a:t>Daļas no ministriju resursiem novirzīšana apriņķiem – līdz ar </a:t>
            </a:r>
            <a:r>
              <a:rPr lang="lv-LV" smtClean="0"/>
              <a:t>deleģētajām funkcijām </a:t>
            </a:r>
            <a:endParaRPr lang="en-GB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Par ko atbildīgs </a:t>
            </a:r>
            <a:r>
              <a:rPr lang="lv-LV" dirty="0" smtClean="0"/>
              <a:t>apriņķis? </a:t>
            </a:r>
            <a:br>
              <a:rPr lang="lv-LV" dirty="0" smtClean="0"/>
            </a:br>
            <a:r>
              <a:rPr lang="lv-LV" dirty="0" smtClean="0"/>
              <a:t>	</a:t>
            </a:r>
            <a:r>
              <a:rPr lang="lv-LV" dirty="0" smtClean="0"/>
              <a:t>										F</a:t>
            </a:r>
            <a:r>
              <a:rPr lang="lv-LV" dirty="0" smtClean="0"/>
              <a:t>unkcijas:   </a:t>
            </a:r>
            <a:endParaRPr lang="lv-LV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92800" y="1267103"/>
            <a:ext cx="5140799" cy="576262"/>
          </a:xfrm>
        </p:spPr>
        <p:txBody>
          <a:bodyPr/>
          <a:lstStyle/>
          <a:p>
            <a:r>
              <a:rPr lang="lv-LV" dirty="0" smtClean="0"/>
              <a:t>Kopīgojamas vietējo pašvaldību f-</a:t>
            </a:r>
            <a:r>
              <a:rPr lang="lv-LV" dirty="0" err="1" smtClean="0"/>
              <a:t>jas</a:t>
            </a:r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07200" y="1843366"/>
            <a:ext cx="5139305" cy="4751834"/>
          </a:xfrm>
        </p:spPr>
        <p:txBody>
          <a:bodyPr/>
          <a:lstStyle/>
          <a:p>
            <a:r>
              <a:rPr lang="lv-LV" dirty="0" smtClean="0"/>
              <a:t>pamata un vidējās izglītības pārvaldība (arī</a:t>
            </a:r>
            <a:r>
              <a:rPr lang="en-GB" dirty="0" smtClean="0"/>
              <a:t> </a:t>
            </a:r>
            <a:r>
              <a:rPr lang="en-GB" dirty="0" err="1" smtClean="0"/>
              <a:t>valsts</a:t>
            </a:r>
            <a:r>
              <a:rPr lang="en-GB" dirty="0" smtClean="0"/>
              <a:t> </a:t>
            </a:r>
            <a:r>
              <a:rPr lang="en-GB" dirty="0" err="1" smtClean="0"/>
              <a:t>ģimnāzijas</a:t>
            </a:r>
            <a:r>
              <a:rPr lang="en-GB" dirty="0" smtClean="0"/>
              <a:t> un </a:t>
            </a:r>
            <a:r>
              <a:rPr lang="en-GB" dirty="0" err="1" smtClean="0"/>
              <a:t>cita</a:t>
            </a:r>
            <a:r>
              <a:rPr lang="en-GB" dirty="0" smtClean="0"/>
              <a:t> </a:t>
            </a:r>
            <a:r>
              <a:rPr lang="en-GB" dirty="0" err="1" smtClean="0"/>
              <a:t>konkursos</a:t>
            </a:r>
            <a:r>
              <a:rPr lang="en-GB" dirty="0" smtClean="0"/>
              <a:t> </a:t>
            </a:r>
            <a:r>
              <a:rPr lang="en-GB" dirty="0" err="1" smtClean="0"/>
              <a:t>balstīta</a:t>
            </a:r>
            <a:r>
              <a:rPr lang="en-GB" dirty="0" smtClean="0"/>
              <a:t> </a:t>
            </a:r>
            <a:r>
              <a:rPr lang="en-GB" dirty="0" err="1" smtClean="0"/>
              <a:t>izglītība</a:t>
            </a:r>
            <a:r>
              <a:rPr lang="lv-LV" dirty="0" smtClean="0"/>
              <a:t>) </a:t>
            </a:r>
            <a:r>
              <a:rPr lang="en-GB" dirty="0" smtClean="0"/>
              <a:t> </a:t>
            </a:r>
          </a:p>
          <a:p>
            <a:r>
              <a:rPr lang="lv-LV" dirty="0" smtClean="0"/>
              <a:t>pilsētu </a:t>
            </a:r>
            <a:r>
              <a:rPr lang="en-GB" dirty="0" err="1" smtClean="0"/>
              <a:t>tranzītiel</a:t>
            </a:r>
            <a:r>
              <a:rPr lang="lv-LV" dirty="0" smtClean="0"/>
              <a:t>u uzturēšana un attīstība</a:t>
            </a:r>
            <a:endParaRPr lang="en-GB" dirty="0" smtClean="0"/>
          </a:p>
          <a:p>
            <a:r>
              <a:rPr lang="lv-LV" dirty="0" smtClean="0"/>
              <a:t>s</a:t>
            </a:r>
            <a:r>
              <a:rPr lang="en-GB" dirty="0" err="1" smtClean="0"/>
              <a:t>ociālās</a:t>
            </a:r>
            <a:r>
              <a:rPr lang="en-GB" dirty="0" smtClean="0"/>
              <a:t> un </a:t>
            </a:r>
            <a:r>
              <a:rPr lang="en-GB" dirty="0" err="1" smtClean="0"/>
              <a:t>veselības</a:t>
            </a:r>
            <a:r>
              <a:rPr lang="en-GB" dirty="0" smtClean="0"/>
              <a:t> </a:t>
            </a:r>
            <a:r>
              <a:rPr lang="en-GB" dirty="0" err="1" smtClean="0"/>
              <a:t>aprūpes</a:t>
            </a:r>
            <a:r>
              <a:rPr lang="en-GB" dirty="0" smtClean="0"/>
              <a:t> </a:t>
            </a:r>
            <a:r>
              <a:rPr lang="lv-LV" dirty="0" smtClean="0"/>
              <a:t>infrastruktūra</a:t>
            </a:r>
            <a:endParaRPr lang="en-GB" dirty="0" smtClean="0"/>
          </a:p>
          <a:p>
            <a:r>
              <a:rPr lang="en-GB" dirty="0" err="1" smtClean="0"/>
              <a:t>civilā</a:t>
            </a:r>
            <a:r>
              <a:rPr lang="en-GB" dirty="0" smtClean="0"/>
              <a:t> </a:t>
            </a:r>
            <a:r>
              <a:rPr lang="en-GB" dirty="0" err="1" smtClean="0"/>
              <a:t>aizsardzība</a:t>
            </a:r>
            <a:endParaRPr lang="en-GB" dirty="0" smtClean="0"/>
          </a:p>
          <a:p>
            <a:r>
              <a:rPr lang="lv-LV" dirty="0" smtClean="0"/>
              <a:t>mājokļu politika </a:t>
            </a:r>
            <a:endParaRPr lang="en-GB" dirty="0" smtClean="0"/>
          </a:p>
          <a:p>
            <a:r>
              <a:rPr lang="en-GB" dirty="0" err="1" smtClean="0"/>
              <a:t>bāriņtiesa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256800" y="1220675"/>
            <a:ext cx="5615999" cy="57626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lv-LV" sz="2400" dirty="0" smtClean="0"/>
              <a:t>Decentralizējamās </a:t>
            </a:r>
            <a:r>
              <a:rPr lang="lv-LV" sz="2400" dirty="0" smtClean="0"/>
              <a:t>valsts f-</a:t>
            </a:r>
            <a:r>
              <a:rPr lang="lv-LV" sz="2400" dirty="0" err="1" smtClean="0"/>
              <a:t>jas</a:t>
            </a:r>
            <a:r>
              <a:rPr lang="lv-LV" sz="2400" dirty="0" smtClean="0"/>
              <a:t>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6184800" y="1789738"/>
            <a:ext cx="5651999" cy="4668662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profesionālās izglītības (primāri ar reģionālo nozīmi)  pārvaldība</a:t>
            </a:r>
            <a:endParaRPr lang="en-GB" dirty="0" smtClean="0"/>
          </a:p>
          <a:p>
            <a:r>
              <a:rPr lang="lv-LV" dirty="0" smtClean="0"/>
              <a:t>vismaz primārā un sekundārā veselības aprūpe</a:t>
            </a:r>
            <a:endParaRPr lang="en-GB" dirty="0" smtClean="0"/>
          </a:p>
          <a:p>
            <a:r>
              <a:rPr lang="lv-LV" dirty="0" smtClean="0"/>
              <a:t>valsts reģionālo un vietējo ceļu uzturēšana un attīstība</a:t>
            </a:r>
            <a:endParaRPr lang="en-GB" dirty="0" smtClean="0"/>
          </a:p>
          <a:p>
            <a:r>
              <a:rPr lang="lv-LV" dirty="0" smtClean="0"/>
              <a:t>pasažieru pārvadājumu organizācija (esošais konkurss ir jāaptur) </a:t>
            </a:r>
            <a:endParaRPr lang="en-GB" dirty="0" smtClean="0"/>
          </a:p>
          <a:p>
            <a:r>
              <a:rPr lang="lv-LV" dirty="0" smtClean="0"/>
              <a:t>apriņķa telpiskā un attīstības plānošana </a:t>
            </a:r>
            <a:endParaRPr lang="en-GB" dirty="0" smtClean="0"/>
          </a:p>
          <a:p>
            <a:r>
              <a:rPr lang="lv-LV" dirty="0" smtClean="0"/>
              <a:t>civilā aizsardzība </a:t>
            </a:r>
            <a:endParaRPr lang="en-GB" dirty="0" smtClean="0"/>
          </a:p>
          <a:p>
            <a:r>
              <a:rPr lang="lv-LV" dirty="0" smtClean="0"/>
              <a:t>Biznesa attīstība [ar instrumentāriju] - ar uzdevumu attīstīt uzņēmējdarbību apriņķos, ietverot  </a:t>
            </a:r>
            <a:endParaRPr lang="en-GB" dirty="0" smtClean="0"/>
          </a:p>
          <a:p>
            <a:pPr lvl="1"/>
            <a:r>
              <a:rPr lang="lv-LV" dirty="0" smtClean="0"/>
              <a:t>LIAA reģionālās attīstības instrumentus – biznesa inkubatorus, reģionālos speciālistus</a:t>
            </a:r>
          </a:p>
          <a:p>
            <a:pPr lvl="1"/>
            <a:r>
              <a:rPr lang="lv-LV" dirty="0" smtClean="0"/>
              <a:t>kompleksus un </a:t>
            </a:r>
            <a:r>
              <a:rPr lang="lv-LV" i="1" dirty="0" err="1" smtClean="0"/>
              <a:t>ad</a:t>
            </a:r>
            <a:r>
              <a:rPr lang="lv-LV" i="1" dirty="0" smtClean="0"/>
              <a:t> </a:t>
            </a:r>
            <a:r>
              <a:rPr lang="lv-LV" i="1" dirty="0" err="1" smtClean="0"/>
              <a:t>hoc</a:t>
            </a:r>
            <a:r>
              <a:rPr lang="lv-LV" i="1" dirty="0" smtClean="0"/>
              <a:t> </a:t>
            </a:r>
            <a:r>
              <a:rPr lang="lv-LV" dirty="0" smtClean="0"/>
              <a:t>biznesa attīstības veicināšanas risinājumus </a:t>
            </a:r>
            <a:endParaRPr lang="en-GB" dirty="0" smtClean="0"/>
          </a:p>
          <a:p>
            <a:pPr lvl="1"/>
            <a:r>
              <a:rPr lang="lv-LV" dirty="0" smtClean="0"/>
              <a:t>Cilvēkkapitāla attīstības struktūras un programmas </a:t>
            </a:r>
            <a:endParaRPr lang="en-GB" dirty="0" smtClean="0"/>
          </a:p>
          <a:p>
            <a:r>
              <a:rPr lang="lv-LV" dirty="0" smtClean="0"/>
              <a:t>Reģionu attīstības fondu plānošana un īstenošana  </a:t>
            </a:r>
            <a:endParaRPr lang="en-GB" dirty="0" smtClean="0"/>
          </a:p>
          <a:p>
            <a:pPr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21</a:t>
            </a:fld>
            <a:endParaRPr lang="lv-LV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Apriņķis = pašvaldība</a:t>
            </a:r>
            <a:endParaRPr lang="lv-LV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00175" y="1133856"/>
            <a:ext cx="10536901" cy="572414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lv-LV" sz="2000" dirty="0" smtClean="0"/>
              <a:t>Pārvaldība</a:t>
            </a:r>
          </a:p>
          <a:p>
            <a:pPr lvl="1">
              <a:spcBef>
                <a:spcPts val="200"/>
              </a:spcBef>
            </a:pPr>
            <a:r>
              <a:rPr lang="lv-LV" sz="1800" dirty="0" smtClean="0"/>
              <a:t>lēmējvara </a:t>
            </a:r>
          </a:p>
          <a:p>
            <a:pPr lvl="2">
              <a:spcBef>
                <a:spcPts val="200"/>
              </a:spcBef>
            </a:pPr>
            <a:r>
              <a:rPr lang="lv-LV" sz="1800" dirty="0" smtClean="0"/>
              <a:t>primāri: </a:t>
            </a:r>
            <a:r>
              <a:rPr lang="lv-LV" sz="1800" b="1" dirty="0" smtClean="0"/>
              <a:t>apriņķa iedzīvotāju tiešās vēlēšanās vēlēta dome</a:t>
            </a:r>
            <a:r>
              <a:rPr lang="lv-LV" sz="1800" dirty="0" smtClean="0"/>
              <a:t>  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Tikai tiešās vēlēšanās vēlēta pārvaldes institūcija var nodrošināt saikni ar iedzīvotājiem un demokrātiskas sabiedrības politiskās atbildības mehānismu </a:t>
            </a:r>
          </a:p>
          <a:p>
            <a:pPr lvl="2">
              <a:spcBef>
                <a:spcPts val="200"/>
              </a:spcBef>
            </a:pPr>
            <a:r>
              <a:rPr lang="lv-LV" sz="1800" dirty="0" smtClean="0"/>
              <a:t>varbūt - </a:t>
            </a:r>
            <a:r>
              <a:rPr lang="lv-LV" sz="1800" b="1" dirty="0" smtClean="0"/>
              <a:t>ar deleģētu ministriju pārstāvju klātbūtni?</a:t>
            </a:r>
          </a:p>
          <a:p>
            <a:pPr lvl="1">
              <a:spcBef>
                <a:spcPts val="200"/>
              </a:spcBef>
            </a:pPr>
            <a:r>
              <a:rPr lang="lv-LV" sz="1800" dirty="0" smtClean="0"/>
              <a:t>izpildvara var organizēties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apriņķa administrācija uz Plānošanas reģiona bāzes (jau ir Atvasināta </a:t>
            </a:r>
            <a:r>
              <a:rPr lang="lv-LV" sz="1600" dirty="0" err="1" smtClean="0"/>
              <a:t>Pulbliska</a:t>
            </a:r>
            <a:r>
              <a:rPr lang="lv-LV" sz="1600" dirty="0" smtClean="0"/>
              <a:t> Persona)</a:t>
            </a:r>
          </a:p>
          <a:p>
            <a:pPr lvl="3">
              <a:spcBef>
                <a:spcPts val="200"/>
              </a:spcBef>
              <a:buNone/>
            </a:pPr>
            <a:r>
              <a:rPr lang="lv-LV" sz="1600" b="1" dirty="0" smtClean="0"/>
              <a:t>vai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sekretariāts uz republikas nozīmes pilsētu administrācijas bāzes </a:t>
            </a:r>
          </a:p>
          <a:p>
            <a:pPr lvl="2">
              <a:spcBef>
                <a:spcPts val="200"/>
              </a:spcBef>
            </a:pPr>
            <a:r>
              <a:rPr lang="lv-LV" sz="1800" dirty="0" smtClean="0"/>
              <a:t>ir dažas </a:t>
            </a:r>
            <a:r>
              <a:rPr lang="lv-LV" sz="1800" dirty="0" smtClean="0"/>
              <a:t>struktūras, </a:t>
            </a:r>
            <a:r>
              <a:rPr lang="lv-LV" sz="1800" dirty="0" smtClean="0"/>
              <a:t>pēc apriņķa domes lēmuma, piemēram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attīstības plānošanas,  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izglītības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biznesa attīstības 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transporta un infrastruktūras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veselības un sociālās aprūpes 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 civilās aizsardzības un drošības </a:t>
            </a:r>
          </a:p>
          <a:p>
            <a:pPr lvl="3">
              <a:spcBef>
                <a:spcPts val="200"/>
              </a:spcBef>
            </a:pPr>
            <a:r>
              <a:rPr lang="lv-LV" sz="1600" dirty="0" smtClean="0"/>
              <a:t>bāriņtiesa</a:t>
            </a:r>
          </a:p>
          <a:p>
            <a:pPr>
              <a:spcBef>
                <a:spcPts val="200"/>
              </a:spcBef>
            </a:pPr>
            <a:endParaRPr lang="lv-LV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22</a:t>
            </a:fld>
            <a:endParaRPr lang="lv-LV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Administratīvi teritoriālā iedalījuma reformas izstrādes pamatprincips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ATR ir reģionālās politikas </a:t>
            </a:r>
            <a:r>
              <a:rPr lang="lv-LV" sz="2400" dirty="0" smtClean="0"/>
              <a:t>daļa</a:t>
            </a:r>
            <a:r>
              <a:rPr lang="lv-LV" sz="2400" dirty="0" smtClean="0"/>
              <a:t> </a:t>
            </a:r>
            <a:endParaRPr lang="lv-LV" sz="2400" dirty="0" smtClean="0"/>
          </a:p>
          <a:p>
            <a:pPr lvl="1"/>
            <a:r>
              <a:rPr lang="lv-LV" sz="2300" dirty="0" smtClean="0"/>
              <a:t>izmantojams arī kā attīstības </a:t>
            </a:r>
            <a:r>
              <a:rPr lang="lv-LV" sz="2300" dirty="0" smtClean="0"/>
              <a:t>instruments</a:t>
            </a:r>
            <a:r>
              <a:rPr lang="lv-LV" sz="2300" dirty="0" smtClean="0"/>
              <a:t> </a:t>
            </a:r>
            <a:endParaRPr lang="lv-LV" sz="2300" dirty="0" smtClean="0"/>
          </a:p>
          <a:p>
            <a:r>
              <a:rPr lang="lv-LV" sz="2400" dirty="0" smtClean="0"/>
              <a:t>Stratēģiski </a:t>
            </a:r>
            <a:r>
              <a:rPr lang="lv-LV" sz="2400" dirty="0" smtClean="0"/>
              <a:t>–</a:t>
            </a:r>
          </a:p>
          <a:p>
            <a:pPr lvl="1"/>
            <a:r>
              <a:rPr lang="lv-LV" sz="2300" dirty="0" smtClean="0"/>
              <a:t>ATR jāsāk </a:t>
            </a:r>
            <a:r>
              <a:rPr lang="lv-LV" sz="2300" dirty="0" smtClean="0"/>
              <a:t>ar reģionālā līmeņa pārvaldības teritoriju  - apriņķu izveidi. </a:t>
            </a:r>
          </a:p>
          <a:p>
            <a:pPr lvl="1"/>
            <a:r>
              <a:rPr lang="lv-LV" sz="2300" dirty="0" smtClean="0"/>
              <a:t>Vietējo pašvaldību teritoriālo apveidu risinājumi var būt ļoti </a:t>
            </a:r>
            <a:r>
              <a:rPr lang="lv-LV" sz="2300" dirty="0" smtClean="0"/>
              <a:t>dažādi. Tie </a:t>
            </a:r>
            <a:r>
              <a:rPr lang="lv-LV" sz="2300" dirty="0" smtClean="0"/>
              <a:t>atkarīgi no tā, </a:t>
            </a:r>
          </a:p>
          <a:p>
            <a:pPr lvl="2"/>
            <a:r>
              <a:rPr lang="lv-LV" sz="1900" dirty="0" smtClean="0"/>
              <a:t>kāds funkciju un nodrošinājuma resursu apjoms tiek pārvirzīts no valsts uz apriņķiem, </a:t>
            </a:r>
          </a:p>
          <a:p>
            <a:pPr lvl="2"/>
            <a:r>
              <a:rPr lang="lv-LV" sz="1900" dirty="0" smtClean="0"/>
              <a:t>kā arī kādas līdzšinējās vai jaunveidojamās funkcijas apriņķiem tiek uzticētas no vietējo pašvaldību </a:t>
            </a:r>
            <a:r>
              <a:rPr lang="lv-LV" sz="1900" dirty="0" smtClean="0"/>
              <a:t>puses</a:t>
            </a:r>
            <a:endParaRPr lang="lv-LV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23</a:t>
            </a:fld>
            <a:endParaRPr lang="lv-LV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TR pec attļuma līdz Nac centriem laiks.png"/>
          <p:cNvPicPr>
            <a:picLocks noGrp="1" noChangeAspect="1"/>
          </p:cNvPicPr>
          <p:nvPr>
            <p:ph sz="half" idx="14"/>
          </p:nvPr>
        </p:nvPicPr>
        <p:blipFill>
          <a:blip r:embed="rId2" cstate="print"/>
          <a:stretch>
            <a:fillRect/>
          </a:stretch>
        </p:blipFill>
        <p:spPr>
          <a:xfrm>
            <a:off x="6627812" y="2425603"/>
            <a:ext cx="5564187" cy="429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Apriņķi – kā veidot? </a:t>
            </a:r>
            <a:br>
              <a:rPr lang="lv-LV" dirty="0" smtClean="0"/>
            </a:br>
            <a:r>
              <a:rPr lang="lv-LV" dirty="0" smtClean="0"/>
              <a:t>Piemēram, kāds no jau aprobētiem risinājumiem. Bet - iespējami arī citi  </a:t>
            </a:r>
            <a:r>
              <a:rPr lang="lv-LV" sz="3100" dirty="0" smtClean="0"/>
              <a:t>	</a:t>
            </a:r>
            <a:endParaRPr lang="lv-LV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37122" y="2162829"/>
            <a:ext cx="4775877" cy="634767"/>
          </a:xfrm>
        </p:spPr>
        <p:txBody>
          <a:bodyPr/>
          <a:lstStyle/>
          <a:p>
            <a:r>
              <a:rPr lang="lv-LV" dirty="0" smtClean="0"/>
              <a:t>5 apriņķi uz PR bāzes</a:t>
            </a:r>
            <a:br>
              <a:rPr lang="lv-LV" dirty="0" smtClean="0"/>
            </a:br>
            <a:r>
              <a:rPr lang="lv-LV" dirty="0" smtClean="0"/>
              <a:t>jauda: &gt; 200 tūkstoši</a:t>
            </a:r>
          </a:p>
        </p:txBody>
      </p:sp>
      <p:pic>
        <p:nvPicPr>
          <p:cNvPr id="10" name="Content Placeholder 9" descr="PlanRegio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6897" y="2857473"/>
            <a:ext cx="5737559" cy="35372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24</a:t>
            </a:fld>
            <a:endParaRPr lang="lv-LV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6643931" y="2165725"/>
            <a:ext cx="4775877" cy="634767"/>
          </a:xfrm>
        </p:spPr>
        <p:txBody>
          <a:bodyPr/>
          <a:lstStyle/>
          <a:p>
            <a:r>
              <a:rPr lang="lv-LV" dirty="0" smtClean="0"/>
              <a:t>8 apriņķi kā RN pilsētu areāli </a:t>
            </a:r>
            <a:br>
              <a:rPr lang="lv-LV" dirty="0" smtClean="0"/>
            </a:br>
            <a:r>
              <a:rPr lang="lv-LV" dirty="0" smtClean="0"/>
              <a:t>jauda: ~ 100 tūkstoši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Ieguvumi 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19149" y="1126541"/>
            <a:ext cx="10517927" cy="5731459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Teritorijas attīstības kritiskās masas radīšana </a:t>
            </a:r>
          </a:p>
          <a:p>
            <a:pPr lvl="1"/>
            <a:r>
              <a:rPr lang="lv-LV" dirty="0" smtClean="0"/>
              <a:t>plānošanas reģionu gadījumā - visi apriņķi lielāki par 200 tūkst. iedzīvotāju,  vai tuvu tam. </a:t>
            </a:r>
          </a:p>
          <a:p>
            <a:r>
              <a:rPr lang="lv-LV" b="1" dirty="0" smtClean="0"/>
              <a:t>Apriņķu un vietējo pašvaldību teritoriju </a:t>
            </a:r>
            <a:r>
              <a:rPr lang="lv-LV" b="1" dirty="0" err="1" smtClean="0"/>
              <a:t>pašatbildības</a:t>
            </a:r>
            <a:r>
              <a:rPr lang="lv-LV" b="1" dirty="0" smtClean="0"/>
              <a:t> attīstība</a:t>
            </a:r>
          </a:p>
          <a:p>
            <a:pPr lvl="1"/>
            <a:r>
              <a:rPr lang="lv-LV" dirty="0" smtClean="0"/>
              <a:t>pārvaldības efektivitāte</a:t>
            </a:r>
          </a:p>
          <a:p>
            <a:pPr lvl="1"/>
            <a:r>
              <a:rPr lang="lv-LV" dirty="0" smtClean="0"/>
              <a:t>sabiedrības politiskā un pilsoniskā attīstība</a:t>
            </a:r>
          </a:p>
          <a:p>
            <a:pPr lvl="1"/>
            <a:r>
              <a:rPr lang="lv-LV" dirty="0" smtClean="0"/>
              <a:t>finansiālā atbildība</a:t>
            </a:r>
          </a:p>
          <a:p>
            <a:r>
              <a:rPr lang="lv-LV" dirty="0" smtClean="0"/>
              <a:t> </a:t>
            </a:r>
            <a:r>
              <a:rPr lang="lv-LV" b="1" dirty="0" smtClean="0"/>
              <a:t>Atšķirīgo Latvijas teritorijas daļu vienreizīguma / identitātes kā resursa izmantošana</a:t>
            </a:r>
          </a:p>
          <a:p>
            <a:pPr lvl="1"/>
            <a:r>
              <a:rPr lang="lv-LV" dirty="0" smtClean="0"/>
              <a:t>pozitīvā konkurence</a:t>
            </a:r>
          </a:p>
          <a:p>
            <a:pPr lvl="1"/>
            <a:r>
              <a:rPr lang="lv-LV" dirty="0" smtClean="0"/>
              <a:t>“jaunievedumu” domāšana</a:t>
            </a:r>
          </a:p>
          <a:p>
            <a:r>
              <a:rPr lang="lv-LV" b="1" dirty="0" smtClean="0"/>
              <a:t>Atšķirīgo Latvijas teritorijas daļu profilēšanās attīstības plānos</a:t>
            </a:r>
          </a:p>
          <a:p>
            <a:pPr lvl="1"/>
            <a:r>
              <a:rPr lang="lv-LV" dirty="0" smtClean="0"/>
              <a:t>teritorijas vienreizības stiprināšana</a:t>
            </a:r>
          </a:p>
          <a:p>
            <a:pPr lvl="1"/>
            <a:r>
              <a:rPr lang="lv-LV" dirty="0" smtClean="0"/>
              <a:t>teritorijas mārketings un “orientētas” investīcijas</a:t>
            </a:r>
          </a:p>
          <a:p>
            <a:pPr lvl="1"/>
            <a:r>
              <a:rPr lang="lv-LV" dirty="0" smtClean="0"/>
              <a:t>produktīvās saimnieciskās darbības attīstība</a:t>
            </a:r>
          </a:p>
          <a:p>
            <a:r>
              <a:rPr lang="lv-LV" b="1" dirty="0" smtClean="0"/>
              <a:t>Apriņķi - ekonomisko atbalsta struktūru galvenā darbības telpa</a:t>
            </a:r>
          </a:p>
          <a:p>
            <a:pPr lvl="1"/>
            <a:r>
              <a:rPr lang="lv-LV" dirty="0" smtClean="0"/>
              <a:t>atbilstošākajā līmenī organizējamā biznesa investīciju piesaiste</a:t>
            </a:r>
          </a:p>
          <a:p>
            <a:pPr lvl="1"/>
            <a:r>
              <a:rPr lang="lv-LV" dirty="0" smtClean="0"/>
              <a:t>marketinga un konsultatīvās institūcijas</a:t>
            </a:r>
          </a:p>
          <a:p>
            <a:r>
              <a:rPr lang="lv-LV" dirty="0" smtClean="0"/>
              <a:t> </a:t>
            </a:r>
            <a:r>
              <a:rPr lang="lv-LV" b="1" dirty="0" smtClean="0"/>
              <a:t>Lielo pilsētu – piepilsētu pārvaldības un telpiskie risinājumi</a:t>
            </a:r>
          </a:p>
          <a:p>
            <a:pPr lvl="1"/>
            <a:r>
              <a:rPr lang="lv-LV" dirty="0" smtClean="0"/>
              <a:t> Visām pilsētām satiksmes, sabiedriskā transporta, ielu/ceļu savienojamība un apsaimniekošana, inženiertehniskās infrastruktūras tīklu saiknes, sabiedriskās drošības u.c. jautājumi ir pārteritoriāli. </a:t>
            </a:r>
            <a:r>
              <a:rPr lang="lv-LV" b="1" dirty="0" smtClean="0"/>
              <a:t>Sevišķi izšķirīgi tos koordinēt ir Rīgas – Pierīgas gadījumā</a:t>
            </a:r>
            <a:r>
              <a:rPr lang="lv-LV" dirty="0" smtClean="0"/>
              <a:t>. </a:t>
            </a:r>
          </a:p>
          <a:p>
            <a:pPr lvl="2"/>
            <a:r>
              <a:rPr lang="lv-LV" dirty="0" smtClean="0"/>
              <a:t>pašvaldību interešu pretrunas ir ieilgušas, un to nerisināšana ir </a:t>
            </a:r>
            <a:r>
              <a:rPr lang="lv-LV" b="1" dirty="0" smtClean="0"/>
              <a:t>Rīgas kā lielpilsētas konkurētspējas potenciāla neizmantošana vai pat zaudēšana – Viļņa ir pavisam tuvu Rīgas pakausim!!!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25</a:t>
            </a:fld>
            <a:endParaRPr lang="lv-LV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Riski un zaudējumi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Vajadzīga cita mēroga domāšanas un rīcības spēja</a:t>
            </a:r>
          </a:p>
          <a:p>
            <a:pPr lvl="1"/>
            <a:endParaRPr lang="lv-LV" sz="2400" dirty="0" smtClean="0"/>
          </a:p>
          <a:p>
            <a:pPr lvl="1"/>
            <a:r>
              <a:rPr lang="lv-LV" sz="2400" dirty="0" smtClean="0"/>
              <a:t>Sabiedrības līdzatbildība Latvijas teritorijas attīstības vadību </a:t>
            </a:r>
          </a:p>
          <a:p>
            <a:pPr lvl="1"/>
            <a:r>
              <a:rPr lang="lv-LV" sz="2400" dirty="0" smtClean="0"/>
              <a:t>Valsts pārvaldības funkciju un finansēšanas sistēmu visai dziļa pārskatīšana</a:t>
            </a:r>
          </a:p>
          <a:p>
            <a:pPr lvl="1"/>
            <a:r>
              <a:rPr lang="lv-LV" sz="2400" dirty="0" smtClean="0"/>
              <a:t>Lokālās suverenitātes apvienošana</a:t>
            </a:r>
          </a:p>
          <a:p>
            <a:pPr lvl="1"/>
            <a:r>
              <a:rPr lang="lv-LV" sz="2400" dirty="0" smtClean="0"/>
              <a:t>Centrālās nozaru varas deleģēšana teritorijām 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26</a:t>
            </a:fld>
            <a:endParaRPr lang="lv-LV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Piedāvājums nav ideāls galīgais risinājums. </a:t>
            </a:r>
            <a:br>
              <a:rPr lang="lv-LV" b="1" dirty="0" smtClean="0"/>
            </a:br>
            <a:r>
              <a:rPr lang="lv-LV" b="1" dirty="0" smtClean="0"/>
              <a:t>		Tomēr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b="1" dirty="0" smtClean="0"/>
              <a:t>Tas ir risinājuma pamats </a:t>
            </a:r>
            <a:r>
              <a:rPr lang="lv-LV" sz="2400" dirty="0" smtClean="0"/>
              <a:t>Latvijas teritorijas attīstības pārvaldības reformas : </a:t>
            </a:r>
            <a:endParaRPr lang="en-GB" sz="2400" dirty="0" smtClean="0"/>
          </a:p>
          <a:p>
            <a:pPr lvl="1"/>
            <a:r>
              <a:rPr lang="lv-LV" sz="2000" dirty="0" smtClean="0"/>
              <a:t>Infrastruktūras adaptācijai un mobilitātes attīstībai</a:t>
            </a:r>
            <a:endParaRPr lang="en-GB" sz="2000" dirty="0" smtClean="0"/>
          </a:p>
          <a:p>
            <a:pPr lvl="1"/>
            <a:r>
              <a:rPr lang="lv-LV" sz="2000" dirty="0" smtClean="0"/>
              <a:t>Izglītības, veselības aprūpes, sporta un kultūras būvju tīkla pilnveidei</a:t>
            </a:r>
            <a:endParaRPr lang="en-GB" sz="2000" dirty="0" smtClean="0"/>
          </a:p>
          <a:p>
            <a:pPr lvl="1"/>
            <a:r>
              <a:rPr lang="lv-LV" sz="2000" dirty="0" smtClean="0"/>
              <a:t>Biznesa attīstības veicināšanai Latvijas teritorijai </a:t>
            </a:r>
          </a:p>
          <a:p>
            <a:pPr lvl="1"/>
            <a:r>
              <a:rPr lang="lv-LV" sz="2000" dirty="0" err="1" smtClean="0"/>
              <a:t>Multi</a:t>
            </a:r>
            <a:r>
              <a:rPr lang="lv-LV" sz="2000" dirty="0" smtClean="0"/>
              <a:t> -  ja ne poli- centriskai attīstībai</a:t>
            </a:r>
          </a:p>
          <a:p>
            <a:r>
              <a:rPr lang="lv-LV" sz="2400" b="1" dirty="0" smtClean="0"/>
              <a:t>Kur svarīgākais</a:t>
            </a:r>
          </a:p>
          <a:p>
            <a:pPr lvl="1"/>
            <a:r>
              <a:rPr lang="lv-LV" sz="2000" dirty="0" smtClean="0"/>
              <a:t>biznesa un infrastruktūras attīstības mērogu paplašināšanās </a:t>
            </a:r>
          </a:p>
          <a:p>
            <a:pPr lvl="1"/>
            <a:r>
              <a:rPr lang="lv-LV" sz="2000" dirty="0" smtClean="0"/>
              <a:t>teritoriju </a:t>
            </a:r>
            <a:r>
              <a:rPr lang="lv-LV" sz="2000" dirty="0" err="1" smtClean="0"/>
              <a:t>pašatbildības</a:t>
            </a:r>
            <a:r>
              <a:rPr lang="lv-LV" sz="2000" dirty="0" smtClean="0"/>
              <a:t> stiprināšana</a:t>
            </a:r>
          </a:p>
          <a:p>
            <a:pPr lvl="1"/>
            <a:r>
              <a:rPr lang="lv-LV" sz="2000" dirty="0" smtClean="0"/>
              <a:t>iedzīvotāju iesaiste teritorijas attīstības reālā  </a:t>
            </a:r>
          </a:p>
          <a:p>
            <a:r>
              <a:rPr lang="lv-LV" sz="2100" b="1" dirty="0" smtClean="0"/>
              <a:t>Lai reāli novērstu </a:t>
            </a:r>
            <a:r>
              <a:rPr lang="lv-LV" sz="2100" dirty="0" smtClean="0"/>
              <a:t>(mazinātu)</a:t>
            </a:r>
          </a:p>
          <a:p>
            <a:pPr lvl="1"/>
            <a:r>
              <a:rPr lang="lv-LV" sz="2000" dirty="0" smtClean="0"/>
              <a:t>Latvijas sociālekonomisko sarukšanu </a:t>
            </a:r>
          </a:p>
          <a:p>
            <a:pPr lvl="1"/>
            <a:r>
              <a:rPr lang="lv-LV" sz="2000" dirty="0" smtClean="0"/>
              <a:t>sociālo nevienlīdzību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27</a:t>
            </a:fld>
            <a:endParaRPr lang="lv-LV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049" y="4251421"/>
            <a:ext cx="4952962" cy="25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60" y="1781175"/>
            <a:ext cx="7620000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Patiesībā - </a:t>
            </a:r>
            <a:br>
              <a:rPr lang="lv-LV" dirty="0" smtClean="0"/>
            </a:br>
            <a:r>
              <a:rPr lang="lv-LV" dirty="0" smtClean="0"/>
              <a:t>runa nav par robežām, bet izvēlēm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7952" y="1781175"/>
            <a:ext cx="4052596" cy="5076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r>
              <a:rPr lang="lv-LV" sz="2000" dirty="0" smtClean="0"/>
              <a:t>Saplūsme rada jaudu. Dažkārt nekontrolētu...</a:t>
            </a:r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r>
              <a:rPr lang="lv-LV" sz="2000" dirty="0" smtClean="0"/>
              <a:t>Ja </a:t>
            </a:r>
            <a:r>
              <a:rPr lang="lv-LV" sz="2000" dirty="0"/>
              <a:t>ko nepateicām - varat </a:t>
            </a:r>
            <a:r>
              <a:rPr lang="lv-LV" sz="2000" dirty="0" smtClean="0"/>
              <a:t>pavaicāt</a:t>
            </a:r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 smtClean="0"/>
          </a:p>
          <a:p>
            <a:pPr marL="0" indent="0" algn="ctr">
              <a:buNone/>
            </a:pP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28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52770"/>
            <a:ext cx="10532925" cy="1157630"/>
          </a:xfrm>
        </p:spPr>
        <p:txBody>
          <a:bodyPr>
            <a:noAutofit/>
          </a:bodyPr>
          <a:lstStyle/>
          <a:p>
            <a:r>
              <a:rPr lang="lv-LV" sz="3200" dirty="0" smtClean="0"/>
              <a:t>Atslodzei – </a:t>
            </a:r>
            <a:br>
              <a:rPr lang="lv-LV" sz="3200" dirty="0" smtClean="0"/>
            </a:br>
            <a:r>
              <a:rPr lang="lv-LV" sz="3200" dirty="0" smtClean="0"/>
              <a:t>cik izmaksāja pašvaldību deputāti 2017.gadā? </a:t>
            </a:r>
            <a:endParaRPr lang="lv-LV" sz="3200" dirty="0"/>
          </a:p>
        </p:txBody>
      </p:sp>
      <p:pic>
        <p:nvPicPr>
          <p:cNvPr id="7" name="Content Placeholder 6" descr="23 Deputatu atalgojums eur uz iedz g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9453" y="1106906"/>
            <a:ext cx="9352547" cy="575109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20800" y="6356075"/>
            <a:ext cx="2041008" cy="365125"/>
          </a:xfrm>
        </p:spPr>
        <p:txBody>
          <a:bodyPr/>
          <a:lstStyle/>
          <a:p>
            <a:r>
              <a:rPr lang="lv-LV" dirty="0" smtClean="0"/>
              <a:t>A.Miglavs, A.Pužulis, P.Lakovskis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4400" y="87970"/>
            <a:ext cx="10504125" cy="99923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Paldies Saeimas politiskajiem spēkiem </a:t>
            </a:r>
            <a:br>
              <a:rPr lang="lv-LV" dirty="0" smtClean="0"/>
            </a:br>
            <a:r>
              <a:rPr lang="lv-LV" dirty="0" smtClean="0"/>
              <a:t>						</a:t>
            </a:r>
            <a:r>
              <a:rPr lang="lv-LV" sz="3100" dirty="0" smtClean="0"/>
              <a:t>par pievēršanos </a:t>
            </a:r>
            <a:r>
              <a:rPr lang="lv-LV" sz="3100" b="1" dirty="0" smtClean="0"/>
              <a:t>Latvijas reģionu attīstībai- 2</a:t>
            </a:r>
            <a:r>
              <a:rPr lang="lv-LV" b="1" dirty="0" smtClean="0"/>
              <a:t> </a:t>
            </a:r>
            <a:endParaRPr lang="lv-LV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00175" y="1238400"/>
            <a:ext cx="10536901" cy="5619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lv-LV" sz="2000" b="1" dirty="0" smtClean="0"/>
              <a:t>Nacionālā apvienība</a:t>
            </a:r>
          </a:p>
          <a:p>
            <a:pPr lvl="2"/>
            <a:r>
              <a:rPr lang="lv-LV" sz="2000" b="1" dirty="0" smtClean="0"/>
              <a:t>Līdzsvarojot izaugsmi reģionos, veicināsim arī mobilitāti</a:t>
            </a:r>
            <a:r>
              <a:rPr lang="lv-LV" sz="2000" dirty="0" smtClean="0"/>
              <a:t>, dodot iespēju cilvēkiem elastīgāk sekot darbaspēka tirgus izmaiņām Latvijā un samazinot emigrāciju</a:t>
            </a:r>
          </a:p>
          <a:p>
            <a:pPr lvl="1"/>
            <a:r>
              <a:rPr lang="lv-LV" sz="2000" b="1" dirty="0" smtClean="0"/>
              <a:t>Jaunā vienotība</a:t>
            </a:r>
          </a:p>
          <a:p>
            <a:pPr lvl="2"/>
            <a:r>
              <a:rPr lang="lv-LV" sz="2000" b="1" dirty="0" smtClean="0"/>
              <a:t>Reģionālā politika stipriem novadiem</a:t>
            </a:r>
            <a:r>
              <a:rPr lang="lv-LV" sz="2000" dirty="0" smtClean="0"/>
              <a:t>; </a:t>
            </a:r>
            <a:r>
              <a:rPr lang="lv-LV" sz="2000" b="1" dirty="0" smtClean="0"/>
              <a:t>Valsts pārvaldes atbalsta funkcijas reģionos</a:t>
            </a:r>
            <a:r>
              <a:rPr lang="lv-LV" sz="2000" dirty="0" smtClean="0"/>
              <a:t>;</a:t>
            </a:r>
          </a:p>
          <a:p>
            <a:pPr lvl="1"/>
            <a:r>
              <a:rPr lang="lv-LV" sz="2000" b="1" dirty="0" smtClean="0"/>
              <a:t>JKP</a:t>
            </a:r>
          </a:p>
          <a:p>
            <a:pPr lvl="2"/>
            <a:r>
              <a:rPr lang="lv-LV" sz="2000" dirty="0" smtClean="0"/>
              <a:t>priekšvēlēšanu programmā </a:t>
            </a:r>
            <a:r>
              <a:rPr lang="lv-LV" sz="2000" dirty="0" smtClean="0"/>
              <a:t>nekas. Bet G.Eglītis:  “</a:t>
            </a:r>
            <a:r>
              <a:rPr lang="lv-LV" sz="2000" dirty="0" smtClean="0"/>
              <a:t>Nepieciešami </a:t>
            </a:r>
            <a:r>
              <a:rPr lang="lv-LV" sz="2000" dirty="0" smtClean="0"/>
              <a:t>jaudīgāki novadi, kas spēj efektīvāk risināt iekšējos sociālos jautājumus. Jāveido reģionālie attīstības centri. Neizlēmīgas reģionālās politikas dēļ ievērojama darbaspēka daļa reģionos netiek efektīvi izmantota</a:t>
            </a:r>
            <a:r>
              <a:rPr lang="lv-LV" sz="2000" dirty="0" smtClean="0"/>
              <a:t>.”</a:t>
            </a:r>
            <a:endParaRPr lang="lv-LV" sz="2000" dirty="0" smtClean="0"/>
          </a:p>
          <a:p>
            <a:pPr lvl="1"/>
            <a:r>
              <a:rPr lang="lv-LV" sz="2000" b="1" dirty="0" smtClean="0"/>
              <a:t>KPV.LV</a:t>
            </a:r>
          </a:p>
          <a:p>
            <a:pPr lvl="2"/>
            <a:r>
              <a:rPr lang="lv-LV" sz="2000" dirty="0" smtClean="0"/>
              <a:t>priekšvēlēšanu programmā </a:t>
            </a:r>
            <a:r>
              <a:rPr lang="lv-LV" sz="2000" dirty="0" smtClean="0"/>
              <a:t>nekas. Bet </a:t>
            </a:r>
            <a:r>
              <a:rPr lang="lv-LV" sz="2000" dirty="0" err="1" smtClean="0"/>
              <a:t>J.Vitenbergs</a:t>
            </a:r>
            <a:r>
              <a:rPr lang="lv-LV" sz="2000" dirty="0" smtClean="0"/>
              <a:t>: “</a:t>
            </a:r>
            <a:r>
              <a:rPr lang="lv-LV" sz="2000" dirty="0" smtClean="0"/>
              <a:t>Latvija būs stipra tikai tādā gadījumā, ja mums būs arī attīstīti </a:t>
            </a:r>
            <a:r>
              <a:rPr lang="lv-LV" sz="2000" dirty="0" smtClean="0"/>
              <a:t>reģioni”</a:t>
            </a:r>
            <a:endParaRPr lang="lv-LV" sz="2000" dirty="0" smtClean="0"/>
          </a:p>
          <a:p>
            <a:pPr lvl="1"/>
            <a:r>
              <a:rPr lang="lv-LV" sz="2000" b="1" dirty="0" smtClean="0"/>
              <a:t>ZZS</a:t>
            </a:r>
          </a:p>
          <a:p>
            <a:pPr lvl="2"/>
            <a:r>
              <a:rPr lang="lv-LV" sz="2000" b="1" dirty="0" smtClean="0"/>
              <a:t>Īstenosim </a:t>
            </a:r>
            <a:r>
              <a:rPr lang="lv-LV" sz="2000" b="1" dirty="0" err="1" smtClean="0"/>
              <a:t>policentrisku</a:t>
            </a:r>
            <a:r>
              <a:rPr lang="lv-LV" sz="2000" b="1" dirty="0" smtClean="0"/>
              <a:t> reģionu attīstību</a:t>
            </a:r>
            <a:r>
              <a:rPr lang="lv-LV" sz="2000" dirty="0" smtClean="0"/>
              <a:t>, atbalstot pilsētu, lauku ekonomisko un sociālo sadarbību. Izmantosim Rīgas kā galvaspilsētas priekšrocības</a:t>
            </a:r>
          </a:p>
          <a:p>
            <a:pPr lvl="1"/>
            <a:r>
              <a:rPr lang="lv-LV" sz="2000" b="1" dirty="0" smtClean="0"/>
              <a:t>Saskaņa</a:t>
            </a:r>
          </a:p>
          <a:p>
            <a:pPr lvl="2"/>
            <a:r>
              <a:rPr lang="lv-LV" sz="2000" b="1" dirty="0" smtClean="0"/>
              <a:t>Veicināsim reģionu attīstību, veidojot deviņus reģionus ap lielajām pilsētām</a:t>
            </a:r>
            <a:r>
              <a:rPr lang="lv-LV" sz="2000" dirty="0" smtClean="0"/>
              <a:t>, katram izstrādājot attīstības programmu</a:t>
            </a:r>
            <a:endParaRPr lang="lv-LV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800" y="3506359"/>
            <a:ext cx="8167200" cy="34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56" y="1292225"/>
            <a:ext cx="9813544" cy="353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00" y="91310"/>
            <a:ext cx="9654211" cy="1280890"/>
          </a:xfrm>
        </p:spPr>
        <p:txBody>
          <a:bodyPr/>
          <a:lstStyle/>
          <a:p>
            <a:r>
              <a:rPr lang="lv-LV" dirty="0" smtClean="0"/>
              <a:t>Latvija [līdz ar Lietuvu] - pārliecinošas Eiropas līderes savas valsts depopulācijā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4</a:t>
            </a:fld>
            <a:endParaRPr lang="lv-LV"/>
          </a:p>
        </p:txBody>
      </p:sp>
      <p:sp>
        <p:nvSpPr>
          <p:cNvPr id="9" name="Rounded Rectangular Callout 8"/>
          <p:cNvSpPr/>
          <p:nvPr/>
        </p:nvSpPr>
        <p:spPr>
          <a:xfrm>
            <a:off x="1000685" y="1431763"/>
            <a:ext cx="5664064" cy="808065"/>
          </a:xfrm>
          <a:prstGeom prst="wedgeRoundRectCallout">
            <a:avLst>
              <a:gd name="adj1" fmla="val -45397"/>
              <a:gd name="adj2" fmla="val 194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/>
              <a:t> LV un LT 23 gadu laikā pēc Eurostat datiem zaudējusi ~ 23% iedzīvotāju. </a:t>
            </a:r>
          </a:p>
          <a:p>
            <a:pPr algn="ctr"/>
            <a:r>
              <a:rPr lang="lv-LV" sz="1600" b="1" dirty="0" smtClean="0"/>
              <a:t>Iedzīvotājus zaudējušas tikai 8 valstis...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638800" y="3946800"/>
            <a:ext cx="5664064" cy="808065"/>
          </a:xfrm>
          <a:prstGeom prst="wedgeRoundRectCallout">
            <a:avLst>
              <a:gd name="adj1" fmla="val -43275"/>
              <a:gd name="adj2" fmla="val 182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/>
              <a:t> EE kopš 2005.gada zaudējusi &lt;3% iedzīvotāju. </a:t>
            </a:r>
          </a:p>
          <a:p>
            <a:pPr algn="ctr"/>
            <a:r>
              <a:rPr lang="lv-LV" sz="1600" b="1" dirty="0" smtClean="0"/>
              <a:t>LV tikmēr- 14%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127310"/>
            <a:ext cx="10368000" cy="128089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Latvijas reģionu atšķirības: </a:t>
            </a:r>
            <a:br>
              <a:rPr lang="lv-LV" dirty="0" smtClean="0"/>
            </a:br>
            <a:r>
              <a:rPr lang="lv-LV" dirty="0" smtClean="0"/>
              <a:t> </a:t>
            </a:r>
            <a:r>
              <a:rPr lang="lv-LV" sz="3100" dirty="0" smtClean="0"/>
              <a:t>iedzīvotāju skaita pārmaiņas LV statistiskajos reģionos</a:t>
            </a:r>
            <a:br>
              <a:rPr lang="lv-LV" sz="3100" dirty="0" smtClean="0"/>
            </a:br>
            <a:r>
              <a:rPr lang="lv-LV" sz="3100" dirty="0" smtClean="0"/>
              <a:t>								</a:t>
            </a:r>
            <a:r>
              <a:rPr lang="lv-LV" sz="2200" dirty="0" smtClean="0"/>
              <a:t> Iedzīvotāju skaits plānošanas reģionos  2018-2005=%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5</a:t>
            </a:fld>
            <a:endParaRPr lang="lv-LV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8800" y="1487080"/>
          <a:ext cx="4420166" cy="323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118"/>
                <a:gridCol w="2670048"/>
              </a:tblGrid>
              <a:tr h="278620">
                <a:tc>
                  <a:txBody>
                    <a:bodyPr/>
                    <a:lstStyle/>
                    <a:p>
                      <a:pPr algn="l" fontAlgn="b"/>
                      <a:endParaRPr lang="lv-LV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dirty="0" smtClean="0"/>
                        <a:t>Iedzīvotāju skaits statistikas reģionos 2018-2005=%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84316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Rīgas reģions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-10,4</a:t>
                      </a:r>
                    </a:p>
                  </a:txBody>
                  <a:tcPr marL="7620" marR="7620" marT="7620" marB="0" anchor="b"/>
                </a:tc>
              </a:tr>
              <a:tr h="384316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Pierīgas reģions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/>
                </a:tc>
              </a:tr>
              <a:tr h="549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Vidzemes reģions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-21,3</a:t>
                      </a:r>
                    </a:p>
                  </a:txBody>
                  <a:tcPr marL="7620" marR="7620" marT="7620" marB="0" anchor="b"/>
                </a:tc>
              </a:tr>
              <a:tr h="549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Kurzemes reģions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-19,5</a:t>
                      </a:r>
                    </a:p>
                  </a:txBody>
                  <a:tcPr marL="7620" marR="7620" marT="7620" marB="0" anchor="b"/>
                </a:tc>
              </a:tr>
              <a:tr h="549711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Zemgales reģions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-16,7</a:t>
                      </a:r>
                    </a:p>
                  </a:txBody>
                  <a:tcPr marL="7620" marR="7620" marT="7620" marB="0" anchor="b"/>
                </a:tc>
              </a:tr>
              <a:tr h="384316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Latgales reģions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-24,8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0" name="Picture 9" descr="Iedz sk izmainas proc plan reg 2005-2018_griez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7127" y="1997050"/>
            <a:ext cx="7044873" cy="4458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1329630"/>
            <a:ext cx="10416480" cy="55283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lv-LV" sz="2400" dirty="0" smtClean="0"/>
              <a:t>Finanšu transferti no un uz PIF, vidēji 2013-2017, </a:t>
            </a:r>
            <a:r>
              <a:rPr lang="lv-LV" sz="2400" dirty="0"/>
              <a:t/>
            </a:r>
            <a:br>
              <a:rPr lang="lv-LV" sz="2400" dirty="0"/>
            </a:br>
            <a:r>
              <a:rPr lang="lv-LV" sz="2000" dirty="0" smtClean="0"/>
              <a:t>+/- EUR uz cilvēku gadā </a:t>
            </a:r>
            <a:endParaRPr lang="lv-LV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033600" y="6170400"/>
            <a:ext cx="2008800" cy="234000"/>
          </a:xfrm>
        </p:spPr>
        <p:txBody>
          <a:bodyPr/>
          <a:lstStyle/>
          <a:p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A.Miglavs, A.Pužulis, P.Lakovskis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48000" y="648000"/>
            <a:ext cx="5134064" cy="1081664"/>
          </a:xfrm>
          <a:prstGeom prst="wedgeRoundRectCallout">
            <a:avLst>
              <a:gd name="adj1" fmla="val 10260"/>
              <a:gd name="adj2" fmla="val 11326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bg1"/>
                </a:solidFill>
              </a:rPr>
              <a:t>Raksturojot teritoriju zemo ekonomiskās produktivitātes līmeni, bieži izmanto stāstu, ka vairāk par 100 pašvaldību ir  neto saņēmējas no PIF 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6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Ekonomiskās atkarības indikators, </a:t>
            </a:r>
            <a:br>
              <a:rPr lang="lv-LV" dirty="0" smtClean="0"/>
            </a:br>
            <a:r>
              <a:rPr lang="lv-LV" dirty="0" smtClean="0"/>
              <a:t>vidēji 2013.-2017.gados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896" y="1242790"/>
            <a:ext cx="10580105" cy="5615211"/>
          </a:xfrm>
        </p:spPr>
      </p:pic>
      <p:sp>
        <p:nvSpPr>
          <p:cNvPr id="7" name="Rounded Rectangular Callout 6"/>
          <p:cNvSpPr/>
          <p:nvPr/>
        </p:nvSpPr>
        <p:spPr>
          <a:xfrm>
            <a:off x="239349" y="1431292"/>
            <a:ext cx="6432715" cy="773573"/>
          </a:xfrm>
          <a:prstGeom prst="wedgeRoundRectCallout">
            <a:avLst>
              <a:gd name="adj1" fmla="val 41426"/>
              <a:gd name="adj2" fmla="val 229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 Tikai 5 pašvaldību teritorijas ģenerē vairāk uzskaitītā IIU, nekā tas tiek attiecināta pēc strādājošo dzīves vietas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DAE2-5F34-47CB-8B69-1A79BEC38A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990732" y="6393485"/>
            <a:ext cx="2005008" cy="310896"/>
          </a:xfrm>
        </p:spPr>
        <p:txBody>
          <a:bodyPr/>
          <a:lstStyle/>
          <a:p>
            <a:r>
              <a:rPr lang="lv-LV" dirty="0" smtClean="0"/>
              <a:t>A.Miglavs, A.Pužulis, P.Lakovskis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47200" y="604800"/>
            <a:ext cx="4444800" cy="1333656"/>
          </a:xfrm>
          <a:prstGeom prst="roundRect">
            <a:avLst/>
          </a:prstGeom>
          <a:ln>
            <a:solidFill>
              <a:schemeClr val="bg1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50" dirty="0" smtClean="0"/>
              <a:t>EAI=(IIINDD / IIINDN) - 1 </a:t>
            </a:r>
            <a:br>
              <a:rPr lang="lv-LV" sz="1050" dirty="0" smtClean="0"/>
            </a:br>
            <a:r>
              <a:rPr lang="lv-LV" sz="1050" dirty="0" smtClean="0"/>
              <a:t>kur, </a:t>
            </a:r>
            <a:br>
              <a:rPr lang="lv-LV" sz="1050" dirty="0" smtClean="0"/>
            </a:br>
            <a:r>
              <a:rPr lang="lv-LV" sz="1050" dirty="0" smtClean="0"/>
              <a:t>IIINDD  - Ieturētā iedzīvotāju ienākuma nodokļa summa (pēc darba devēja juridiskās adreses; </a:t>
            </a:r>
            <a:br>
              <a:rPr lang="lv-LV" sz="1050" dirty="0" smtClean="0"/>
            </a:br>
            <a:r>
              <a:rPr lang="lv-LV" sz="1050" dirty="0" smtClean="0"/>
              <a:t>IIINDN  - Ieturētā iedzīvotāju ienākuma nodokļa summa (pēc darba ņēmēja deklarētās adreses/ </a:t>
            </a:r>
            <a:endParaRPr lang="lv-LV" sz="105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753200" y="5450400"/>
            <a:ext cx="5664064" cy="1046865"/>
          </a:xfrm>
          <a:prstGeom prst="wedgeRoundRectCallout">
            <a:avLst>
              <a:gd name="adj1" fmla="val -25987"/>
              <a:gd name="adj2" fmla="val 47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/>
              <a:t> Pēc aizsardzības, nav svarīgāka izaicinājuma Latvijas sabiedrībai – </a:t>
            </a:r>
            <a:br>
              <a:rPr lang="lv-LV" sz="1600" b="1" dirty="0" smtClean="0"/>
            </a:br>
            <a:r>
              <a:rPr lang="lv-LV" sz="1600" b="1" dirty="0" smtClean="0"/>
              <a:t>radīt produktīvas darbavietas Latvijas teritorijā=&gt; – Latvijas tautas labklājības celšana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778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Mums ir izvēles</a:t>
            </a:r>
            <a:endParaRPr lang="lv-LV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Ļauties </a:t>
            </a:r>
            <a:r>
              <a:rPr lang="lv-LV" dirty="0" err="1" smtClean="0"/>
              <a:t>monocentralizācijas</a:t>
            </a:r>
            <a:r>
              <a:rPr lang="lv-LV" dirty="0" smtClean="0"/>
              <a:t> attīstības procesu plūsmai</a:t>
            </a:r>
          </a:p>
        </p:txBody>
      </p:sp>
      <p:pic>
        <p:nvPicPr>
          <p:cNvPr id="13" name="Content Placeholder 12" descr="3_(2) Iedz. skaita prognoze 2017-2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6813" y="2022095"/>
            <a:ext cx="4805362" cy="340048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8</a:t>
            </a:fld>
            <a:endParaRPr lang="lv-LV"/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6563579" y="1346433"/>
            <a:ext cx="5338021" cy="634767"/>
          </a:xfrm>
        </p:spPr>
        <p:txBody>
          <a:bodyPr/>
          <a:lstStyle/>
          <a:p>
            <a:r>
              <a:rPr lang="lv-LV" dirty="0" smtClean="0"/>
              <a:t>Cīnīties par Latvijas </a:t>
            </a:r>
            <a:r>
              <a:rPr lang="lv-LV" dirty="0" err="1" smtClean="0"/>
              <a:t>policentrisku</a:t>
            </a:r>
            <a:r>
              <a:rPr lang="lv-LV" dirty="0" smtClean="0"/>
              <a:t>  attīstību: LIAS 2030. </a:t>
            </a:r>
            <a:r>
              <a:rPr lang="lv-LV" sz="1600" dirty="0" smtClean="0"/>
              <a:t>Saeima: 2010.gada 10.jūnijā</a:t>
            </a:r>
            <a:endParaRPr lang="lv-LV" dirty="0" smtClean="0"/>
          </a:p>
        </p:txBody>
      </p:sp>
      <p:pic>
        <p:nvPicPr>
          <p:cNvPr id="14" name="Content Placeholder 13" descr="KARTE_policentrisms.jpg"/>
          <p:cNvPicPr>
            <a:picLocks noGrp="1" noChangeAspect="1"/>
          </p:cNvPicPr>
          <p:nvPr>
            <p:ph sz="half" idx="14"/>
          </p:nvPr>
        </p:nvPicPr>
        <p:blipFill>
          <a:blip r:embed="rId3" cstate="print"/>
          <a:stretch>
            <a:fillRect/>
          </a:stretch>
        </p:blipFill>
        <p:spPr>
          <a:xfrm>
            <a:off x="7206774" y="2193925"/>
            <a:ext cx="3647440" cy="4559300"/>
          </a:xfrm>
        </p:spPr>
      </p:pic>
      <p:sp>
        <p:nvSpPr>
          <p:cNvPr id="16" name="Rounded Rectangular Callout 15"/>
          <p:cNvSpPr/>
          <p:nvPr/>
        </p:nvSpPr>
        <p:spPr>
          <a:xfrm>
            <a:off x="7171200" y="252000"/>
            <a:ext cx="4730400" cy="728865"/>
          </a:xfrm>
          <a:prstGeom prst="wedgeRoundRectCallout">
            <a:avLst>
              <a:gd name="adj1" fmla="val -3611"/>
              <a:gd name="adj2" fmla="val 95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Efektīva reģionālās attīstības politika – absolūta nepieciešamība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Reģionālā politika – 1: izveidošana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601" y="1117485"/>
            <a:ext cx="10785600" cy="5740515"/>
          </a:xfrm>
        </p:spPr>
        <p:txBody>
          <a:bodyPr>
            <a:noAutofit/>
          </a:bodyPr>
          <a:lstStyle/>
          <a:p>
            <a:r>
              <a:rPr lang="lv-LV" sz="2000" b="1" dirty="0" smtClean="0"/>
              <a:t>1996.gads </a:t>
            </a:r>
            <a:r>
              <a:rPr lang="lv-LV" sz="2000" dirty="0" smtClean="0"/>
              <a:t>– pieņemtas pirmās </a:t>
            </a:r>
            <a:r>
              <a:rPr lang="lv-LV" sz="2000" b="1" dirty="0" smtClean="0"/>
              <a:t>Reģionālās politikas pamatnostādnes</a:t>
            </a:r>
          </a:p>
          <a:p>
            <a:pPr lvl="1"/>
            <a:r>
              <a:rPr lang="lv-LV" sz="1400" dirty="0" smtClean="0"/>
              <a:t>vienīgais pastāvīgais instruments  - Īpaši atbalstāmo teritoriju (ĪAT) programma ar Reģionālo fondu</a:t>
            </a:r>
          </a:p>
          <a:p>
            <a:pPr lvl="1"/>
            <a:r>
              <a:rPr lang="lv-LV" sz="1400" dirty="0" smtClean="0"/>
              <a:t>arī Valsts investīciju programmas  - </a:t>
            </a:r>
          </a:p>
          <a:p>
            <a:pPr lvl="2"/>
            <a:r>
              <a:rPr lang="lv-LV" sz="1200" dirty="0" smtClean="0"/>
              <a:t>bet resursu sadalē netika ņemti vērā reģionālās attīstības mērķi </a:t>
            </a:r>
          </a:p>
          <a:p>
            <a:r>
              <a:rPr lang="lv-LV" sz="2000" b="1" dirty="0" smtClean="0"/>
              <a:t>2002.gads </a:t>
            </a:r>
            <a:r>
              <a:rPr lang="lv-LV" sz="2000" dirty="0" smtClean="0"/>
              <a:t>– </a:t>
            </a:r>
            <a:r>
              <a:rPr lang="lv-LV" sz="2000" b="1" dirty="0" smtClean="0"/>
              <a:t>Reģionālās attīstības likums, </a:t>
            </a:r>
            <a:r>
              <a:rPr lang="lv-LV" dirty="0" smtClean="0"/>
              <a:t>kas cita starpā saka: </a:t>
            </a:r>
            <a:r>
              <a:rPr lang="lv-LV" sz="2000" b="1" dirty="0" smtClean="0"/>
              <a:t> </a:t>
            </a:r>
          </a:p>
          <a:p>
            <a:pPr lvl="1"/>
            <a:r>
              <a:rPr lang="lv-LV" sz="1400" dirty="0" smtClean="0"/>
              <a:t>valsts reģionālajai attīstībai jāaptver visi valsts reģioni, meklējot efektīvākos attīstības instrumentus katrai teritorijai </a:t>
            </a:r>
          </a:p>
          <a:p>
            <a:pPr lvl="1"/>
            <a:r>
              <a:rPr lang="lv-LV" sz="1400" dirty="0" smtClean="0"/>
              <a:t>nozaru attīstība jāplāno saskaņā ar plānošanas reģionu attīstības dokumentiem</a:t>
            </a:r>
          </a:p>
          <a:p>
            <a:r>
              <a:rPr lang="lv-LV" sz="2000" b="1" dirty="0" smtClean="0"/>
              <a:t>2004. gads</a:t>
            </a:r>
            <a:r>
              <a:rPr lang="lv-LV" sz="2000" dirty="0" smtClean="0"/>
              <a:t>. MK rīkojums Nr.198 apstiprina </a:t>
            </a:r>
            <a:r>
              <a:rPr lang="lv-LV" sz="2000" b="1" dirty="0" smtClean="0"/>
              <a:t>Reģionālās politikas pamatnostādnes. </a:t>
            </a:r>
            <a:r>
              <a:rPr lang="lv-LV" sz="2000" dirty="0" smtClean="0"/>
              <a:t>Saka, ka</a:t>
            </a:r>
            <a:r>
              <a:rPr lang="lv-LV" sz="2000" b="1" dirty="0" smtClean="0"/>
              <a:t> </a:t>
            </a:r>
          </a:p>
          <a:p>
            <a:pPr lvl="1"/>
            <a:r>
              <a:rPr lang="lv-LV" sz="1400" dirty="0" smtClean="0"/>
              <a:t>... būtiskas sociālekonomiskās attīstības līmeņa atšķirības un to palielināšanās tendence starp plānošanas reģioniem un tie iekšienē ...</a:t>
            </a:r>
          </a:p>
          <a:p>
            <a:pPr lvl="1"/>
            <a:r>
              <a:rPr lang="lv-LV" sz="1400" dirty="0" smtClean="0"/>
              <a:t>jo</a:t>
            </a:r>
          </a:p>
          <a:p>
            <a:pPr lvl="2"/>
            <a:r>
              <a:rPr lang="lv-LV" sz="1300" dirty="0" smtClean="0"/>
              <a:t>.... nozaru politikas veidošana un īstenošana notiek savstarpēji nekoordinēti un nav saskaņota ar plānošanas reģionu attīstības prioritātēm</a:t>
            </a:r>
          </a:p>
          <a:p>
            <a:pPr lvl="2"/>
            <a:r>
              <a:rPr lang="lv-LV" sz="1300" dirty="0" smtClean="0"/>
              <a:t>novadu veidošanās process ir pārāk lēns, tādēļ Latvijā ilgstoši saglabājas liels skaits ekonomiski un administratīvi vāju pašvaldību, kuras nespēj veikt visas savas funkcijas;</a:t>
            </a:r>
          </a:p>
          <a:p>
            <a:pPr lvl="2"/>
            <a:r>
              <a:rPr lang="lv-LV" sz="1300" dirty="0" smtClean="0"/>
              <a:t>neliels pašvaldību vietējo atbalsta instrumentu klāsts</a:t>
            </a:r>
          </a:p>
          <a:p>
            <a:pPr lvl="1"/>
            <a:r>
              <a:rPr lang="lv-LV" sz="1400" dirty="0" smtClean="0"/>
              <a:t>tāpēc</a:t>
            </a:r>
          </a:p>
          <a:p>
            <a:pPr lvl="2"/>
            <a:r>
              <a:rPr lang="lv-LV" sz="1300" dirty="0" smtClean="0"/>
              <a:t>veidojot nozaru politiku, </a:t>
            </a:r>
            <a:r>
              <a:rPr lang="lv-LV" sz="1300" b="1" dirty="0" smtClean="0"/>
              <a:t>ņemt vērā visas valsts teritorijas un atsevišķu tās daļu īpatnības</a:t>
            </a:r>
            <a:r>
              <a:rPr lang="lv-LV" sz="1300" dirty="0" smtClean="0"/>
              <a:t> un identificēt esošo un plānoto nozaru ietekmi uz teritoriju</a:t>
            </a:r>
          </a:p>
          <a:p>
            <a:pPr lvl="2"/>
            <a:r>
              <a:rPr lang="lv-LV" sz="1300" b="1" dirty="0" smtClean="0"/>
              <a:t>izveidot sadarbības mehānismus reģionālās attīstības jomā </a:t>
            </a:r>
            <a:r>
              <a:rPr lang="lv-LV" sz="1300" dirty="0" smtClean="0"/>
              <a:t>un sniegt atbalstu reģionālā un vietējā līmeņa institūcijām, lai paaugstinātu to administratīvo spēju</a:t>
            </a:r>
          </a:p>
          <a:p>
            <a:pPr lvl="2"/>
            <a:r>
              <a:rPr lang="lv-LV" sz="1300" b="1" dirty="0" smtClean="0"/>
              <a:t>sakārtot valsts pārvaldes reģionālās struktūras atbilstoši plānošanas reģionu teritorijām un reģionālo pašvaldību teritorijām</a:t>
            </a:r>
          </a:p>
          <a:p>
            <a:pPr lvl="2"/>
            <a:r>
              <a:rPr lang="lv-LV" sz="1300" b="1" dirty="0" smtClean="0"/>
              <a:t>īstenot administratīvi teritoriālo reformu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milgas">
  <a:themeElements>
    <a:clrScheme name="Silti zil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milga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TM02900688[[fn=Šķautne]]</Template>
  <TotalTime>6814</TotalTime>
  <Words>2286</Words>
  <Application>Microsoft Office PowerPoint</Application>
  <PresentationFormat>Custom</PresentationFormat>
  <Paragraphs>353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HDOfficeLightV0</vt:lpstr>
      <vt:lpstr>1_HDOfficeLightV0</vt:lpstr>
      <vt:lpstr>2_HDOfficeLightV0</vt:lpstr>
      <vt:lpstr>Smilgas</vt:lpstr>
      <vt:lpstr>Teritorijas attīstības pārvaldības reforma       - kāpēc un kā? </vt:lpstr>
      <vt:lpstr>Paldies Saeimas politiskajiem spēkiem        par pievēršanos Latvijas reģionu attīstībai  </vt:lpstr>
      <vt:lpstr>Paldies Saeimas politiskajiem spēkiem        par pievēršanos Latvijas reģionu attīstībai- 2 </vt:lpstr>
      <vt:lpstr>Latvija [līdz ar Lietuvu] - pārliecinošas Eiropas līderes savas valsts depopulācijā </vt:lpstr>
      <vt:lpstr>Latvijas reģionu atšķirības:   iedzīvotāju skaita pārmaiņas LV statistiskajos reģionos          Iedzīvotāju skaits plānošanas reģionos  2018-2005=% </vt:lpstr>
      <vt:lpstr>Finanšu transferti no un uz PIF, vidēji 2013-2017,  +/- EUR uz cilvēku gadā </vt:lpstr>
      <vt:lpstr>Ekonomiskās atkarības indikators,  vidēji 2013.-2017.gados</vt:lpstr>
      <vt:lpstr>Mums ir izvēles</vt:lpstr>
      <vt:lpstr>Reģionālā politika – 1: izveidošana </vt:lpstr>
      <vt:lpstr>Reģionālā politika – 2: pēc ATR_2008</vt:lpstr>
      <vt:lpstr>IKP pēc PPP uz 1 iedzīvotāju 2004. un 2016. gadā: LV reģioni pret ES 28, % </vt:lpstr>
      <vt:lpstr>Reģionālā politika – 3: rezultāti</vt:lpstr>
      <vt:lpstr>Paradigmas maiņa  </vt:lpstr>
      <vt:lpstr>Tad – varbūt dienaskārtībā jābūt citai domai un rīcībai? </vt:lpstr>
      <vt:lpstr>Lielais izaicinājums: infrastruktūras adaptācija:   Kopējais ceļu (izņemot A) garums, m uz iedzīvotāju, nemainot attīstības vektoru</vt:lpstr>
      <vt:lpstr>Izaicinājumi teritoriju sarukšanas apstākļos</vt:lpstr>
      <vt:lpstr>Īpašais izaicinājums – teritoriju attīstības un pašvaldību darbības finansēšanas sistēmas izveide</vt:lpstr>
      <vt:lpstr>Finanšu transferti no un uz PIF, vidēji 2013-2017,  +/- EUR uz cilvēku gadā </vt:lpstr>
      <vt:lpstr>Tāpēc vajadzīga   Latvijas teritorijas attīstības pārvaldības reforma</vt:lpstr>
      <vt:lpstr>Finanšu pārvaldības reforma</vt:lpstr>
      <vt:lpstr>Par ko atbildīgs apriņķis?             Funkcijas:   </vt:lpstr>
      <vt:lpstr>Apriņķis = pašvaldība</vt:lpstr>
      <vt:lpstr>Administratīvi teritoriālā iedalījuma reformas izstrādes pamatprincips </vt:lpstr>
      <vt:lpstr>Apriņķi – kā veidot?  Piemēram, kāds no jau aprobētiem risinājumiem. Bet - iespējami arī citi   </vt:lpstr>
      <vt:lpstr>Ieguvumi </vt:lpstr>
      <vt:lpstr>Riski un zaudējumi</vt:lpstr>
      <vt:lpstr>Piedāvājums nav ideāls galīgais risinājums.    Tomēr  </vt:lpstr>
      <vt:lpstr>Patiesībā -  runa nav par robežām, bet izvēlēm</vt:lpstr>
      <vt:lpstr>Atslodzei –  cik izmaksāja pašvaldību deputāti 2017.gadā?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Ieva Leimane</dc:creator>
  <cp:lastModifiedBy>Andris</cp:lastModifiedBy>
  <cp:revision>134</cp:revision>
  <cp:lastPrinted>2019-06-07T08:52:03Z</cp:lastPrinted>
  <dcterms:created xsi:type="dcterms:W3CDTF">2019-02-27T10:09:56Z</dcterms:created>
  <dcterms:modified xsi:type="dcterms:W3CDTF">2019-06-17T07:29:44Z</dcterms:modified>
</cp:coreProperties>
</file>